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463" r:id="rId2"/>
    <p:sldId id="462" r:id="rId3"/>
    <p:sldId id="459" r:id="rId4"/>
    <p:sldId id="460" r:id="rId5"/>
    <p:sldId id="260" r:id="rId6"/>
    <p:sldId id="258" r:id="rId7"/>
    <p:sldId id="261" r:id="rId8"/>
    <p:sldId id="262" r:id="rId9"/>
    <p:sldId id="269" r:id="rId10"/>
    <p:sldId id="263" r:id="rId11"/>
    <p:sldId id="264" r:id="rId12"/>
    <p:sldId id="265" r:id="rId13"/>
    <p:sldId id="266" r:id="rId14"/>
    <p:sldId id="267" r:id="rId15"/>
    <p:sldId id="398" r:id="rId16"/>
    <p:sldId id="406" r:id="rId17"/>
    <p:sldId id="399" r:id="rId18"/>
    <p:sldId id="405" r:id="rId19"/>
    <p:sldId id="467" r:id="rId20"/>
    <p:sldId id="464" r:id="rId21"/>
    <p:sldId id="465" r:id="rId22"/>
    <p:sldId id="46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6520075-C703-49D3-9A3B-C224429EC155}">
          <p14:sldIdLst>
            <p14:sldId id="463"/>
            <p14:sldId id="462"/>
            <p14:sldId id="459"/>
            <p14:sldId id="460"/>
            <p14:sldId id="260"/>
            <p14:sldId id="258"/>
            <p14:sldId id="261"/>
            <p14:sldId id="262"/>
            <p14:sldId id="269"/>
            <p14:sldId id="263"/>
            <p14:sldId id="264"/>
            <p14:sldId id="265"/>
            <p14:sldId id="266"/>
            <p14:sldId id="267"/>
            <p14:sldId id="398"/>
            <p14:sldId id="406"/>
            <p14:sldId id="399"/>
            <p14:sldId id="405"/>
            <p14:sldId id="467"/>
            <p14:sldId id="464"/>
            <p14:sldId id="465"/>
            <p14:sldId id="46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0066"/>
    <a:srgbClr val="CCFFCC"/>
    <a:srgbClr val="F155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26T13:16:59.837"/>
    </inkml:context>
    <inkml:brush xml:id="br0">
      <inkml:brushProperty name="width" value="0.2" units="cm"/>
      <inkml:brushProperty name="height" value="0.2" units="cm"/>
      <inkml:brushProperty name="color" value="#E71224"/>
      <inkml:brushProperty name="ignorePressure" value="1"/>
    </inkml:brush>
  </inkml:definitions>
  <inkml:trace contextRef="#ctx0" brushRef="#br0">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26T13:17:21.046"/>
    </inkml:context>
    <inkml:brush xml:id="br0">
      <inkml:brushProperty name="width" value="0.2" units="cm"/>
      <inkml:brushProperty name="height" value="0.2" units="cm"/>
      <inkml:brushProperty name="color" value="#E71224"/>
      <inkml:brushProperty name="ignorePressure" value="1"/>
    </inkml:brush>
  </inkml:definitions>
  <inkml:trace contextRef="#ctx0" brushRef="#br0">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26T13:17:25.280"/>
    </inkml:context>
    <inkml:brush xml:id="br0">
      <inkml:brushProperty name="width" value="0.2" units="cm"/>
      <inkml:brushProperty name="height" value="0.2" units="cm"/>
      <inkml:brushProperty name="color" value="#E71224"/>
      <inkml:brushProperty name="ignorePressure" value="1"/>
    </inkml:brush>
  </inkml:definitions>
  <inkml:trace contextRef="#ctx0" brushRef="#br0">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26T13:17:45.708"/>
    </inkml:context>
    <inkml:brush xml:id="br0">
      <inkml:brushProperty name="width" value="0.2" units="cm"/>
      <inkml:brushProperty name="height" value="0.2" units="cm"/>
      <inkml:brushProperty name="color" value="#E71224"/>
      <inkml:brushProperty name="ignorePressure" value="1"/>
    </inkml:brush>
  </inkml:definitions>
  <inkml:trace contextRef="#ctx0" brushRef="#br0">1 1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26T13:27:02.253"/>
    </inkml:context>
    <inkml:brush xml:id="br0">
      <inkml:brushProperty name="width" value="0.2" units="cm"/>
      <inkml:brushProperty name="height" value="0.2" units="cm"/>
      <inkml:brushProperty name="color" value="#E71224"/>
      <inkml:brushProperty name="ignorePressure" value="1"/>
    </inkml:brush>
  </inkml:definitions>
  <inkml:trace contextRef="#ctx0" brushRef="#br0">0 1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26T13:27:02.254"/>
    </inkml:context>
    <inkml:brush xml:id="br0">
      <inkml:brushProperty name="width" value="0.2" units="cm"/>
      <inkml:brushProperty name="height" value="0.2" units="cm"/>
      <inkml:brushProperty name="color" value="#E71224"/>
      <inkml:brushProperty name="ignorePressure" value="1"/>
    </inkml:brush>
  </inkml:definitions>
  <inkml:trace contextRef="#ctx0" brushRef="#br0">0 1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26T13:27:02.255"/>
    </inkml:context>
    <inkml:brush xml:id="br0">
      <inkml:brushProperty name="width" value="0.2" units="cm"/>
      <inkml:brushProperty name="height" value="0.2" units="cm"/>
      <inkml:brushProperty name="color" value="#E71224"/>
      <inkml:brushProperty name="ignorePressure" value="1"/>
    </inkml:brush>
  </inkml:definitions>
  <inkml:trace contextRef="#ctx0" brushRef="#br0">0 1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26T13:27:02.256"/>
    </inkml:context>
    <inkml:brush xml:id="br0">
      <inkml:brushProperty name="width" value="0.2" units="cm"/>
      <inkml:brushProperty name="height" value="0.2" units="cm"/>
      <inkml:brushProperty name="color" value="#E71224"/>
      <inkml:brushProperty name="ignorePressure" value="1"/>
    </inkml:brush>
  </inkml:definitions>
  <inkml:trace contextRef="#ctx0" brushRef="#br0">0 0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26T13:08:26.896"/>
    </inkml:context>
    <inkml:brush xml:id="br0">
      <inkml:brushProperty name="width" value="0.05" units="cm"/>
      <inkml:brushProperty name="height" value="0.05" units="cm"/>
      <inkml:brushProperty name="color" value="#849398"/>
      <inkml:brushProperty name="ignorePressure" value="1"/>
    </inkml:brush>
  </inkml:definitions>
  <inkml:trace contextRef="#ctx0" brushRef="#br0">1 109,'0'-1,"0"1,0-1,1 0,-1 0,1 1,-1-1,1 0,-1 1,1-1,-1 0,1 1,-1-1,1 1,0-1,-1 1,1-1,0 1,-1-1,1 1,0 0,0-1,0 1,-1 0,1 0,0 0,0-1,28-5,-21 5,383-74,-343 69,1 1,1 3,46 4,-24 0,-37-1,1 2,0 2,-1 1,17 6,137 46,-159-48,-6-1,-1 1,0 1,4 5,-9-6,1 0,1-1,-1 0,20 4,122 24,55 16,-129-29,1-4,1-4,1-4,0-3,36-4,1058-7,-1151-2,-33 4,0 0,0 0,1 0,-1 0,0 0,0-1,1 1,-1 0,0 0,0 0,0 0,0 0,1-1,-1 1,0 0,0 0,0-1,0 1,0 0,1 0,-1 0,0-1,0 1,0 0,0 0,0-1,0 1,0 0,0 0,0-1,0 1,0 0,0 0,0-1,0 1,0 0,0 0,-14-14,-15-3,-1 0,0 2,-28-9,-19-9,-130-72,195 100,-1 0,1 1,-1 0,0 0,0 2,-13-2,46 6,0 0,-1 1,1 1,-1 1,15 6,98 42,-66-25,-52-22,0 1,-1 1,8 6,-13-8,1-1,-1 1,1-1,1-1,-1 0,1 0,-1-1,9 2,-11-4,-1 0,0 0,0 0,0 1,0-1,0 1,0 1,-5-3,-1 0,1 1,0-1,0 1,0-1,0 1,-1 0,1-1,0 1,-1-1,1 1,0 0,-1 0,1 0,-1-1,1 1,-1 0,1 0,-1 0,0 0,1 0,-1 0,0 0,0-1,0 1,0 0,0 0,0 0,0 0,0 0,0 0,0 0,0 0,-1 0,1 0,0 0,-1 0,1 0,-1-1,0 2,-7 11,-1-1,-1 0,0-1,-1 0,0-1,-1 0,-8 6,-4 3,-52 43,33-28,0 2,-13 17,10-4,25-26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6E023C-E710-4699-B4A5-2414DADF858A}" type="datetimeFigureOut">
              <a:rPr lang="en-US" smtClean="0"/>
              <a:t>7/8/2023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D358F-09DD-4479-B956-68322AB418D8}" type="slidenum">
              <a:rPr lang="en-US" smtClean="0"/>
              <a:t>‹#›</a:t>
            </a:fld>
            <a:endParaRPr lang="en-US"/>
          </a:p>
        </p:txBody>
      </p:sp>
    </p:spTree>
    <p:extLst>
      <p:ext uri="{BB962C8B-B14F-4D97-AF65-F5344CB8AC3E}">
        <p14:creationId xmlns:p14="http://schemas.microsoft.com/office/powerpoint/2010/main" val="4080467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2D358F-09DD-4479-B956-68322AB418D8}" type="slidenum">
              <a:rPr lang="en-US" smtClean="0"/>
              <a:t>16</a:t>
            </a:fld>
            <a:endParaRPr lang="en-US"/>
          </a:p>
        </p:txBody>
      </p:sp>
    </p:spTree>
    <p:extLst>
      <p:ext uri="{BB962C8B-B14F-4D97-AF65-F5344CB8AC3E}">
        <p14:creationId xmlns:p14="http://schemas.microsoft.com/office/powerpoint/2010/main" val="1402923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CCD4E-0669-74B3-AF9B-D07BF8DFE74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245EEE-B18D-7D4F-BB58-F92ACA5606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E52A2CE-EFF2-4E90-00A5-ED6E66A6F4FD}"/>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5" name="Footer Placeholder 4">
            <a:extLst>
              <a:ext uri="{FF2B5EF4-FFF2-40B4-BE49-F238E27FC236}">
                <a16:creationId xmlns:a16="http://schemas.microsoft.com/office/drawing/2014/main" id="{DC5B5255-974B-297A-780A-C5AD27177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A58C70-1A52-D1F2-BC46-3A51AB06EEE1}"/>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524843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A8A15-A845-13C4-99CB-ECFD4EC8387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54A2B2-CE24-23B4-B9FD-E0EC48669D9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1C3CC1-1913-6F57-EFCB-46CF0CDD2F5A}"/>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5" name="Footer Placeholder 4">
            <a:extLst>
              <a:ext uri="{FF2B5EF4-FFF2-40B4-BE49-F238E27FC236}">
                <a16:creationId xmlns:a16="http://schemas.microsoft.com/office/drawing/2014/main" id="{0CEDC690-4656-F586-F9A3-8E487CDE39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AC536B-B5A5-71CD-FB46-2016B07FF1B3}"/>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616394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849D4F-0228-EC67-F239-080FBCC48CA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4EA6766-6BEC-9E51-E2A4-0D42302968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A5BC4A-7D87-49C6-47F1-70B511CF625C}"/>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5" name="Footer Placeholder 4">
            <a:extLst>
              <a:ext uri="{FF2B5EF4-FFF2-40B4-BE49-F238E27FC236}">
                <a16:creationId xmlns:a16="http://schemas.microsoft.com/office/drawing/2014/main" id="{2AF6796A-3DD7-DDBA-A9AB-67DDF48012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8C7D66-6651-88BF-38A2-837BAD3A7150}"/>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991775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871E8-4AC3-B285-A065-5ECC48569B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CA8F14-20A6-618D-1128-CA9BAACD45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05BF08-DC25-6FD0-2FD3-436F4E2B81F7}"/>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5" name="Footer Placeholder 4">
            <a:extLst>
              <a:ext uri="{FF2B5EF4-FFF2-40B4-BE49-F238E27FC236}">
                <a16:creationId xmlns:a16="http://schemas.microsoft.com/office/drawing/2014/main" id="{81B7C16F-975B-F54A-2B1B-96FDD2B10B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6033E0-8EA2-C135-3A34-6EDFF27F05E4}"/>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745405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0572D-4C07-95DF-2D12-E2F913022C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958792-2346-F2C9-2AA7-0FDC618D9B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D3D322-991D-065F-E602-60B849DBBCE4}"/>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5" name="Footer Placeholder 4">
            <a:extLst>
              <a:ext uri="{FF2B5EF4-FFF2-40B4-BE49-F238E27FC236}">
                <a16:creationId xmlns:a16="http://schemas.microsoft.com/office/drawing/2014/main" id="{4DF38D08-38D2-4A4D-4354-E181482C3E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217063-4EFE-4F0C-89D5-7054F6412B9E}"/>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3732199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E6C87-EE63-0F72-18E7-92202BBDED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F924E3-6E74-2D41-7FDE-9835222C368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3CE9499-682D-AA55-BB18-796329B0B5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E4F383-1A09-992A-03F0-914E82808C45}"/>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6" name="Footer Placeholder 5">
            <a:extLst>
              <a:ext uri="{FF2B5EF4-FFF2-40B4-BE49-F238E27FC236}">
                <a16:creationId xmlns:a16="http://schemas.microsoft.com/office/drawing/2014/main" id="{94DBAC3B-B01F-D3A0-EE54-60C50D9CAF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DBB9E0-C1E1-69FD-11F5-CEAA3DFF2828}"/>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29777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7647F-0159-FDDF-F638-F1B0A155B6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758EA40-0307-AC7F-D305-B190D0B6C8D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6AA521-FAC4-6D74-D018-6FAAE2EBC2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D7CBD6-522D-0C3C-FD7E-53E39A2035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2AAD82-7206-1A51-17CD-70FB67077B6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73211B6-8304-F792-80B4-EADA051B69F1}"/>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8" name="Footer Placeholder 7">
            <a:extLst>
              <a:ext uri="{FF2B5EF4-FFF2-40B4-BE49-F238E27FC236}">
                <a16:creationId xmlns:a16="http://schemas.microsoft.com/office/drawing/2014/main" id="{4EBE0804-937B-E6B6-94C9-2F04AB52501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1118F94-2B0F-EA47-D72B-237332DD1E65}"/>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4171329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5D9BB-BE16-3A99-F4D9-E6F431E571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D240B9-046F-CE16-C9BD-EDF214E82EB8}"/>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4" name="Footer Placeholder 3">
            <a:extLst>
              <a:ext uri="{FF2B5EF4-FFF2-40B4-BE49-F238E27FC236}">
                <a16:creationId xmlns:a16="http://schemas.microsoft.com/office/drawing/2014/main" id="{EA8BFF95-8C78-452C-07D6-1AF184BF3AB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EA7A3C-B088-014C-4C67-428D6F1EF7F9}"/>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972408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9C87BA-1D1A-FF65-A1CD-D492549FF8DB}"/>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3" name="Footer Placeholder 2">
            <a:extLst>
              <a:ext uri="{FF2B5EF4-FFF2-40B4-BE49-F238E27FC236}">
                <a16:creationId xmlns:a16="http://schemas.microsoft.com/office/drawing/2014/main" id="{4478F084-29F8-CF71-1AB0-2FDECE756B5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495F685-A0C1-157B-823A-8C7A0934E092}"/>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922285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606BD-97BA-A945-2899-067C7212C2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9F27252-C677-0FAD-0DDA-AA43CCD847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3AAFD1-1FAA-3805-B1EF-AA6627A68A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340D12-68B2-4BCE-7637-281E574014D6}"/>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6" name="Footer Placeholder 5">
            <a:extLst>
              <a:ext uri="{FF2B5EF4-FFF2-40B4-BE49-F238E27FC236}">
                <a16:creationId xmlns:a16="http://schemas.microsoft.com/office/drawing/2014/main" id="{6B6FAB91-5926-3E50-153D-58079A5836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062A33-AD04-3E47-2FC7-1AA845487F7B}"/>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049438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2BD63-4318-D50D-8962-D18A7A888B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5E36796-15EF-70AD-4C89-A101ECF22E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3549DC1-1112-1356-E1B1-39D6A0C455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42242C-78EB-FBA5-975B-F52AB134A37F}"/>
              </a:ext>
            </a:extLst>
          </p:cNvPr>
          <p:cNvSpPr>
            <a:spLocks noGrp="1"/>
          </p:cNvSpPr>
          <p:nvPr>
            <p:ph type="dt" sz="half" idx="10"/>
          </p:nvPr>
        </p:nvSpPr>
        <p:spPr/>
        <p:txBody>
          <a:bodyPr/>
          <a:lstStyle/>
          <a:p>
            <a:fld id="{84E53C2F-C12C-440E-9C25-D2FE4B0EDDF7}" type="datetimeFigureOut">
              <a:rPr lang="en-US" smtClean="0"/>
              <a:t>7/8/2023</a:t>
            </a:fld>
            <a:endParaRPr lang="en-US"/>
          </a:p>
        </p:txBody>
      </p:sp>
      <p:sp>
        <p:nvSpPr>
          <p:cNvPr id="6" name="Footer Placeholder 5">
            <a:extLst>
              <a:ext uri="{FF2B5EF4-FFF2-40B4-BE49-F238E27FC236}">
                <a16:creationId xmlns:a16="http://schemas.microsoft.com/office/drawing/2014/main" id="{6E73C663-1975-9517-1426-65832A8272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3BCB4D-63EF-3C6E-FDF0-2BE7C6DC8AFE}"/>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405095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77DCB9-6ED3-AAFC-4D3E-5A7ADDA509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8CF9E0F-9793-0F6A-343F-D5240DD248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CA7A9B-B6F3-200F-579B-2C12356C86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53C2F-C12C-440E-9C25-D2FE4B0EDDF7}" type="datetimeFigureOut">
              <a:rPr lang="en-US" smtClean="0"/>
              <a:t>7/8/2023</a:t>
            </a:fld>
            <a:endParaRPr lang="en-US"/>
          </a:p>
        </p:txBody>
      </p:sp>
      <p:sp>
        <p:nvSpPr>
          <p:cNvPr id="5" name="Footer Placeholder 4">
            <a:extLst>
              <a:ext uri="{FF2B5EF4-FFF2-40B4-BE49-F238E27FC236}">
                <a16:creationId xmlns:a16="http://schemas.microsoft.com/office/drawing/2014/main" id="{99676ADC-A8AB-FE97-F2AE-D22E0F2D70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549820-1D97-7AAD-C35A-99D2D04D7B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3A20E6-614B-4207-92E0-2D1639730928}" type="slidenum">
              <a:rPr lang="en-US" smtClean="0"/>
              <a:t>‹#›</a:t>
            </a:fld>
            <a:endParaRPr lang="en-US"/>
          </a:p>
        </p:txBody>
      </p:sp>
    </p:spTree>
    <p:extLst>
      <p:ext uri="{BB962C8B-B14F-4D97-AF65-F5344CB8AC3E}">
        <p14:creationId xmlns:p14="http://schemas.microsoft.com/office/powerpoint/2010/main" val="38768860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oleObject" Target="../embeddings/oleObject3.bin"/><Relationship Id="rId4" Type="http://schemas.openxmlformats.org/officeDocument/2006/relationships/image" Target="../media/image5.wmf"/></Relationships>
</file>

<file path=ppt/slides/_rels/slide17.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2220.png"/><Relationship Id="rId3" Type="http://schemas.openxmlformats.org/officeDocument/2006/relationships/oleObject" Target="../embeddings/oleObject2.bin"/><Relationship Id="rId7" Type="http://schemas.openxmlformats.org/officeDocument/2006/relationships/customXml" Target="../ink/ink1.xml"/><Relationship Id="rId12" Type="http://schemas.openxmlformats.org/officeDocument/2006/relationships/customXml" Target="../ink/ink5.xml"/><Relationship Id="rId2" Type="http://schemas.openxmlformats.org/officeDocument/2006/relationships/image" Target="../media/image7.png"/><Relationship Id="rId16" Type="http://schemas.openxmlformats.org/officeDocument/2006/relationships/customXml" Target="../ink/ink8.xml"/><Relationship Id="rId1" Type="http://schemas.openxmlformats.org/officeDocument/2006/relationships/slideLayout" Target="../slideLayouts/slideLayout7.xml"/><Relationship Id="rId6" Type="http://schemas.openxmlformats.org/officeDocument/2006/relationships/image" Target="../media/image6.wmf"/><Relationship Id="rId11" Type="http://schemas.openxmlformats.org/officeDocument/2006/relationships/customXml" Target="../ink/ink4.xml"/><Relationship Id="rId5" Type="http://schemas.openxmlformats.org/officeDocument/2006/relationships/oleObject" Target="../embeddings/oleObject3.bin"/><Relationship Id="rId15" Type="http://schemas.openxmlformats.org/officeDocument/2006/relationships/customXml" Target="../ink/ink7.xml"/><Relationship Id="rId10" Type="http://schemas.openxmlformats.org/officeDocument/2006/relationships/customXml" Target="../ink/ink3.xml"/><Relationship Id="rId4" Type="http://schemas.openxmlformats.org/officeDocument/2006/relationships/image" Target="../media/image5.wmf"/><Relationship Id="rId9" Type="http://schemas.openxmlformats.org/officeDocument/2006/relationships/customXml" Target="../ink/ink2.xml"/><Relationship Id="rId14" Type="http://schemas.openxmlformats.org/officeDocument/2006/relationships/customXml" Target="../ink/ink6.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customXml" Target="../ink/ink9.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E6359F-4F64-4505-A440-07D7FFF4092D}"/>
              </a:ext>
            </a:extLst>
          </p:cNvPr>
          <p:cNvSpPr txBox="1"/>
          <p:nvPr/>
        </p:nvSpPr>
        <p:spPr>
          <a:xfrm>
            <a:off x="347937" y="1269936"/>
            <a:ext cx="10442778"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Clustering involves grouping similar things together.  The list of features of an object are called its feature vector.   We can graphically represent these in a d-dimensional space, where d = number of features.   </a:t>
            </a:r>
          </a:p>
        </p:txBody>
      </p:sp>
      <p:graphicFrame>
        <p:nvGraphicFramePr>
          <p:cNvPr id="6" name="Object 5">
            <a:extLst>
              <a:ext uri="{FF2B5EF4-FFF2-40B4-BE49-F238E27FC236}">
                <a16:creationId xmlns:a16="http://schemas.microsoft.com/office/drawing/2014/main" id="{616E9857-8347-4496-9A3A-147A94D00B06}"/>
              </a:ext>
            </a:extLst>
          </p:cNvPr>
          <p:cNvGraphicFramePr>
            <a:graphicFrameLocks noChangeAspect="1"/>
          </p:cNvGraphicFramePr>
          <p:nvPr>
            <p:extLst>
              <p:ext uri="{D42A27DB-BD31-4B8C-83A1-F6EECF244321}">
                <p14:modId xmlns:p14="http://schemas.microsoft.com/office/powerpoint/2010/main" val="3346430439"/>
              </p:ext>
            </p:extLst>
          </p:nvPr>
        </p:nvGraphicFramePr>
        <p:xfrm>
          <a:off x="6322588" y="4897861"/>
          <a:ext cx="3852863" cy="1327150"/>
        </p:xfrm>
        <a:graphic>
          <a:graphicData uri="http://schemas.openxmlformats.org/presentationml/2006/ole">
            <mc:AlternateContent xmlns:mc="http://schemas.openxmlformats.org/markup-compatibility/2006">
              <mc:Choice xmlns:v="urn:schemas-microsoft-com:vml" Requires="v">
                <p:oleObj name="Equation" r:id="rId2" imgW="2793960" imgH="965160" progId="Equation.DSMT4">
                  <p:embed/>
                </p:oleObj>
              </mc:Choice>
              <mc:Fallback>
                <p:oleObj name="Equation" r:id="rId2" imgW="2793960" imgH="965160" progId="Equation.DSMT4">
                  <p:embed/>
                  <p:pic>
                    <p:nvPicPr>
                      <p:cNvPr id="6" name="Object 5">
                        <a:extLst>
                          <a:ext uri="{FF2B5EF4-FFF2-40B4-BE49-F238E27FC236}">
                            <a16:creationId xmlns:a16="http://schemas.microsoft.com/office/drawing/2014/main" id="{616E9857-8347-4496-9A3A-147A94D00B06}"/>
                          </a:ext>
                        </a:extLst>
                      </p:cNvPr>
                      <p:cNvPicPr/>
                      <p:nvPr/>
                    </p:nvPicPr>
                    <p:blipFill>
                      <a:blip r:embed="rId3"/>
                      <a:stretch>
                        <a:fillRect/>
                      </a:stretch>
                    </p:blipFill>
                    <p:spPr>
                      <a:xfrm>
                        <a:off x="6322588" y="4897861"/>
                        <a:ext cx="3852863" cy="1327150"/>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B96B7E9B-2FD1-4428-B78B-7C49738BCE20}"/>
              </a:ext>
            </a:extLst>
          </p:cNvPr>
          <p:cNvSpPr txBox="1"/>
          <p:nvPr/>
        </p:nvSpPr>
        <p:spPr>
          <a:xfrm>
            <a:off x="2833418" y="2140279"/>
            <a:ext cx="217333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FF0000"/>
                </a:solidFill>
                <a:effectLst/>
                <a:uLnTx/>
                <a:uFillTx/>
                <a:latin typeface="Calibri" panose="020F0502020204030204"/>
                <a:ea typeface="+mn-ea"/>
                <a:cs typeface="+mn-cs"/>
              </a:rPr>
              <a:t>Feature vector</a:t>
            </a:r>
          </a:p>
        </p:txBody>
      </p:sp>
      <p:sp>
        <p:nvSpPr>
          <p:cNvPr id="13" name="TextBox 12">
            <a:extLst>
              <a:ext uri="{FF2B5EF4-FFF2-40B4-BE49-F238E27FC236}">
                <a16:creationId xmlns:a16="http://schemas.microsoft.com/office/drawing/2014/main" id="{88014BDB-DD00-6FE9-1596-760207231865}"/>
              </a:ext>
            </a:extLst>
          </p:cNvPr>
          <p:cNvSpPr txBox="1"/>
          <p:nvPr/>
        </p:nvSpPr>
        <p:spPr>
          <a:xfrm>
            <a:off x="6234098" y="2899216"/>
            <a:ext cx="4404852" cy="181588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There are different choices of scale in each column - can see that all columns go from 0 to 1 except legs which is 0 to 4.  Sometimes it’s better to make the columns’ scales comparable in some way.  One is </a:t>
            </a:r>
            <a:r>
              <a:rPr kumimoji="0" lang="en-US" sz="1400" b="1" i="0" u="none" strike="noStrike" kern="1200" cap="none" spc="0" normalizeH="0" baseline="0" noProof="0">
                <a:ln>
                  <a:noFill/>
                </a:ln>
                <a:solidFill>
                  <a:prstClr val="black"/>
                </a:solidFill>
                <a:effectLst/>
                <a:uLnTx/>
                <a:uFillTx/>
                <a:latin typeface="Calibri" panose="020F0502020204030204"/>
                <a:ea typeface="+mn-ea"/>
                <a:cs typeface="+mn-cs"/>
              </a:rPr>
              <a:t>interpolation</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which linearly rescales values between the min and max.  Another is </a:t>
            </a:r>
            <a:r>
              <a:rPr kumimoji="0" lang="en-US" sz="1400" b="1" i="0" u="none" strike="noStrike" kern="1200" cap="none" spc="0" normalizeH="0" baseline="0" noProof="0">
                <a:ln>
                  <a:noFill/>
                </a:ln>
                <a:solidFill>
                  <a:prstClr val="black"/>
                </a:solidFill>
                <a:effectLst/>
                <a:uLnTx/>
                <a:uFillTx/>
                <a:latin typeface="Calibri" panose="020F0502020204030204"/>
                <a:ea typeface="+mn-ea"/>
                <a:cs typeface="+mn-cs"/>
              </a:rPr>
              <a:t>Z-scaling</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which is a linear rescaling to a set of #’s with some given mean and standard deviation (often 0, 1, hence name).</a:t>
            </a:r>
          </a:p>
        </p:txBody>
      </p:sp>
      <p:pic>
        <p:nvPicPr>
          <p:cNvPr id="14" name="Picture 13">
            <a:extLst>
              <a:ext uri="{FF2B5EF4-FFF2-40B4-BE49-F238E27FC236}">
                <a16:creationId xmlns:a16="http://schemas.microsoft.com/office/drawing/2014/main" id="{EC46DDDF-B203-8F33-EB8A-FC13C9720FE6}"/>
              </a:ext>
            </a:extLst>
          </p:cNvPr>
          <p:cNvPicPr>
            <a:picLocks noChangeAspect="1"/>
          </p:cNvPicPr>
          <p:nvPr/>
        </p:nvPicPr>
        <p:blipFill>
          <a:blip r:embed="rId4"/>
          <a:stretch>
            <a:fillRect/>
          </a:stretch>
        </p:blipFill>
        <p:spPr>
          <a:xfrm>
            <a:off x="485322" y="2899216"/>
            <a:ext cx="5249234" cy="2488861"/>
          </a:xfrm>
          <a:prstGeom prst="rect">
            <a:avLst/>
          </a:prstGeom>
        </p:spPr>
      </p:pic>
      <p:sp>
        <p:nvSpPr>
          <p:cNvPr id="16" name="Left Brace 15">
            <a:extLst>
              <a:ext uri="{FF2B5EF4-FFF2-40B4-BE49-F238E27FC236}">
                <a16:creationId xmlns:a16="http://schemas.microsoft.com/office/drawing/2014/main" id="{F4228B50-781A-90E5-44F6-FEC9A0C309B9}"/>
              </a:ext>
            </a:extLst>
          </p:cNvPr>
          <p:cNvSpPr/>
          <p:nvPr/>
        </p:nvSpPr>
        <p:spPr>
          <a:xfrm rot="5400000">
            <a:off x="3492312" y="1043061"/>
            <a:ext cx="324726" cy="3270159"/>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0000"/>
              </a:solidFill>
            </a:endParaRPr>
          </a:p>
        </p:txBody>
      </p:sp>
      <p:sp>
        <p:nvSpPr>
          <p:cNvPr id="4" name="TextBox 3">
            <a:extLst>
              <a:ext uri="{FF2B5EF4-FFF2-40B4-BE49-F238E27FC236}">
                <a16:creationId xmlns:a16="http://schemas.microsoft.com/office/drawing/2014/main" id="{0DA2CA0F-F632-0BCC-F3A0-A695FC8740C3}"/>
              </a:ext>
            </a:extLst>
          </p:cNvPr>
          <p:cNvSpPr txBox="1"/>
          <p:nvPr/>
        </p:nvSpPr>
        <p:spPr>
          <a:xfrm>
            <a:off x="4001726" y="102735"/>
            <a:ext cx="3549447" cy="523220"/>
          </a:xfrm>
          <a:prstGeom prst="rect">
            <a:avLst/>
          </a:prstGeom>
          <a:noFill/>
        </p:spPr>
        <p:txBody>
          <a:bodyPr wrap="square" rtlCol="0">
            <a:spAutoFit/>
          </a:bodyPr>
          <a:lstStyle/>
          <a:p>
            <a:r>
              <a:rPr lang="en-US" sz="2800" b="1" u="sng"/>
              <a:t>Hierarchical Clustering</a:t>
            </a:r>
          </a:p>
        </p:txBody>
      </p:sp>
    </p:spTree>
    <p:extLst>
      <p:ext uri="{BB962C8B-B14F-4D97-AF65-F5344CB8AC3E}">
        <p14:creationId xmlns:p14="http://schemas.microsoft.com/office/powerpoint/2010/main" val="4213843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FBE3EF-8D9F-3E99-68CB-73FD33FCB7F6}"/>
              </a:ext>
            </a:extLst>
          </p:cNvPr>
          <p:cNvPicPr>
            <a:picLocks noChangeAspect="1"/>
          </p:cNvPicPr>
          <p:nvPr/>
        </p:nvPicPr>
        <p:blipFill>
          <a:blip r:embed="rId2"/>
          <a:stretch>
            <a:fillRect/>
          </a:stretch>
        </p:blipFill>
        <p:spPr>
          <a:xfrm>
            <a:off x="411107" y="1501941"/>
            <a:ext cx="6528707" cy="5164833"/>
          </a:xfrm>
          <a:prstGeom prst="rect">
            <a:avLst/>
          </a:prstGeom>
        </p:spPr>
      </p:pic>
      <p:sp>
        <p:nvSpPr>
          <p:cNvPr id="7" name="Oval 6">
            <a:extLst>
              <a:ext uri="{FF2B5EF4-FFF2-40B4-BE49-F238E27FC236}">
                <a16:creationId xmlns:a16="http://schemas.microsoft.com/office/drawing/2014/main" id="{89CDB2F9-00C3-7384-AF56-F6D5633C3FAA}"/>
              </a:ext>
            </a:extLst>
          </p:cNvPr>
          <p:cNvSpPr/>
          <p:nvPr/>
        </p:nvSpPr>
        <p:spPr>
          <a:xfrm>
            <a:off x="1651818" y="4400954"/>
            <a:ext cx="757084" cy="682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126</a:t>
            </a:r>
          </a:p>
        </p:txBody>
      </p:sp>
      <p:sp>
        <p:nvSpPr>
          <p:cNvPr id="9" name="Oval 8">
            <a:extLst>
              <a:ext uri="{FF2B5EF4-FFF2-40B4-BE49-F238E27FC236}">
                <a16:creationId xmlns:a16="http://schemas.microsoft.com/office/drawing/2014/main" id="{B3C717F9-CF65-8B16-9301-1253C2C1186D}"/>
              </a:ext>
            </a:extLst>
          </p:cNvPr>
          <p:cNvSpPr/>
          <p:nvPr/>
        </p:nvSpPr>
        <p:spPr>
          <a:xfrm>
            <a:off x="4112993" y="447758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0" name="Oval 9">
            <a:extLst>
              <a:ext uri="{FF2B5EF4-FFF2-40B4-BE49-F238E27FC236}">
                <a16:creationId xmlns:a16="http://schemas.microsoft.com/office/drawing/2014/main" id="{53B667A9-A141-C2AC-F36D-822DC2E7D3B9}"/>
              </a:ext>
            </a:extLst>
          </p:cNvPr>
          <p:cNvSpPr/>
          <p:nvPr/>
        </p:nvSpPr>
        <p:spPr>
          <a:xfrm>
            <a:off x="4196570" y="2737558"/>
            <a:ext cx="835742" cy="7388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a:t>
            </a:r>
          </a:p>
        </p:txBody>
      </p:sp>
      <p:sp>
        <p:nvSpPr>
          <p:cNvPr id="13" name="TextBox 12">
            <a:extLst>
              <a:ext uri="{FF2B5EF4-FFF2-40B4-BE49-F238E27FC236}">
                <a16:creationId xmlns:a16="http://schemas.microsoft.com/office/drawing/2014/main" id="{D0C2C467-3FA2-193F-F7D2-CB38DA5F465C}"/>
              </a:ext>
            </a:extLst>
          </p:cNvPr>
          <p:cNvSpPr txBox="1"/>
          <p:nvPr/>
        </p:nvSpPr>
        <p:spPr>
          <a:xfrm>
            <a:off x="4001727" y="132232"/>
            <a:ext cx="3510118" cy="523220"/>
          </a:xfrm>
          <a:prstGeom prst="rect">
            <a:avLst/>
          </a:prstGeom>
          <a:noFill/>
        </p:spPr>
        <p:txBody>
          <a:bodyPr wrap="square" rtlCol="0">
            <a:spAutoFit/>
          </a:bodyPr>
          <a:lstStyle/>
          <a:p>
            <a:r>
              <a:rPr lang="en-US" sz="2800" b="1" u="sng"/>
              <a:t>Hierarchical Clustering</a:t>
            </a:r>
          </a:p>
        </p:txBody>
      </p:sp>
      <p:sp>
        <p:nvSpPr>
          <p:cNvPr id="14" name="TextBox 13">
            <a:extLst>
              <a:ext uri="{FF2B5EF4-FFF2-40B4-BE49-F238E27FC236}">
                <a16:creationId xmlns:a16="http://schemas.microsoft.com/office/drawing/2014/main" id="{557987F0-A676-0691-C8DF-6485C929474B}"/>
              </a:ext>
            </a:extLst>
          </p:cNvPr>
          <p:cNvSpPr txBox="1"/>
          <p:nvPr/>
        </p:nvSpPr>
        <p:spPr>
          <a:xfrm>
            <a:off x="548805" y="843337"/>
            <a:ext cx="4719484" cy="338554"/>
          </a:xfrm>
          <a:prstGeom prst="rect">
            <a:avLst/>
          </a:prstGeom>
          <a:noFill/>
        </p:spPr>
        <p:txBody>
          <a:bodyPr wrap="square" rtlCol="0">
            <a:spAutoFit/>
          </a:bodyPr>
          <a:lstStyle/>
          <a:p>
            <a:r>
              <a:rPr lang="en-US" sz="1600"/>
              <a:t>And join.</a:t>
            </a:r>
          </a:p>
        </p:txBody>
      </p:sp>
      <p:cxnSp>
        <p:nvCxnSpPr>
          <p:cNvPr id="16" name="Straight Connector 15">
            <a:extLst>
              <a:ext uri="{FF2B5EF4-FFF2-40B4-BE49-F238E27FC236}">
                <a16:creationId xmlns:a16="http://schemas.microsoft.com/office/drawing/2014/main" id="{B88078D1-A82F-BA63-A47E-D450421D8F30}"/>
              </a:ext>
            </a:extLst>
          </p:cNvPr>
          <p:cNvCxnSpPr/>
          <p:nvPr/>
        </p:nvCxnSpPr>
        <p:spPr>
          <a:xfrm>
            <a:off x="1700978" y="5329083"/>
            <a:ext cx="580101"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3" name="Straight Connector 2">
            <a:extLst>
              <a:ext uri="{FF2B5EF4-FFF2-40B4-BE49-F238E27FC236}">
                <a16:creationId xmlns:a16="http://schemas.microsoft.com/office/drawing/2014/main" id="{8A34F1C1-CDF4-49FC-9236-D2B394F7AE46}"/>
              </a:ext>
            </a:extLst>
          </p:cNvPr>
          <p:cNvCxnSpPr/>
          <p:nvPr/>
        </p:nvCxnSpPr>
        <p:spPr>
          <a:xfrm>
            <a:off x="4837468" y="2536723"/>
            <a:ext cx="334297" cy="645463"/>
          </a:xfrm>
          <a:prstGeom prst="line">
            <a:avLst/>
          </a:prstGeom>
        </p:spPr>
        <p:style>
          <a:lnRef idx="3">
            <a:schemeClr val="accent2"/>
          </a:lnRef>
          <a:fillRef idx="0">
            <a:schemeClr val="accent2"/>
          </a:fillRef>
          <a:effectRef idx="2">
            <a:schemeClr val="accent2"/>
          </a:effectRef>
          <a:fontRef idx="minor">
            <a:schemeClr val="tx1"/>
          </a:fontRef>
        </p:style>
      </p:cxnSp>
      <p:cxnSp>
        <p:nvCxnSpPr>
          <p:cNvPr id="6" name="Straight Connector 5">
            <a:extLst>
              <a:ext uri="{FF2B5EF4-FFF2-40B4-BE49-F238E27FC236}">
                <a16:creationId xmlns:a16="http://schemas.microsoft.com/office/drawing/2014/main" id="{49A836D8-FCB8-F4EB-BE34-8552689E2338}"/>
              </a:ext>
            </a:extLst>
          </p:cNvPr>
          <p:cNvCxnSpPr/>
          <p:nvPr/>
        </p:nvCxnSpPr>
        <p:spPr>
          <a:xfrm flipV="1">
            <a:off x="4168875" y="2871019"/>
            <a:ext cx="835742" cy="471949"/>
          </a:xfrm>
          <a:prstGeom prst="line">
            <a:avLst/>
          </a:prstGeom>
        </p:spPr>
        <p:style>
          <a:lnRef idx="3">
            <a:schemeClr val="accent2"/>
          </a:lnRef>
          <a:fillRef idx="0">
            <a:schemeClr val="accent2"/>
          </a:fillRef>
          <a:effectRef idx="2">
            <a:schemeClr val="accent2"/>
          </a:effectRef>
          <a:fontRef idx="minor">
            <a:schemeClr val="tx1"/>
          </a:fontRef>
        </p:style>
      </p:cxnSp>
      <p:cxnSp>
        <p:nvCxnSpPr>
          <p:cNvPr id="4" name="Straight Connector 3">
            <a:extLst>
              <a:ext uri="{FF2B5EF4-FFF2-40B4-BE49-F238E27FC236}">
                <a16:creationId xmlns:a16="http://schemas.microsoft.com/office/drawing/2014/main" id="{DD61CEAD-08B7-8451-8F9F-0ACD0A1E6707}"/>
              </a:ext>
            </a:extLst>
          </p:cNvPr>
          <p:cNvCxnSpPr/>
          <p:nvPr/>
        </p:nvCxnSpPr>
        <p:spPr>
          <a:xfrm>
            <a:off x="2025443" y="4227871"/>
            <a:ext cx="0" cy="1101212"/>
          </a:xfrm>
          <a:prstGeom prst="line">
            <a:avLst/>
          </a:prstGeom>
        </p:spPr>
        <p:style>
          <a:lnRef idx="3">
            <a:schemeClr val="accent2"/>
          </a:lnRef>
          <a:fillRef idx="0">
            <a:schemeClr val="accent2"/>
          </a:fillRef>
          <a:effectRef idx="2">
            <a:schemeClr val="accent2"/>
          </a:effectRef>
          <a:fontRef idx="minor">
            <a:schemeClr val="tx1"/>
          </a:fontRef>
        </p:style>
      </p:cxnSp>
      <p:sp>
        <p:nvSpPr>
          <p:cNvPr id="2" name="Oval 1">
            <a:extLst>
              <a:ext uri="{FF2B5EF4-FFF2-40B4-BE49-F238E27FC236}">
                <a16:creationId xmlns:a16="http://schemas.microsoft.com/office/drawing/2014/main" id="{BDEAFAAA-CB19-0C98-72CD-AEA7E5B8EE34}"/>
              </a:ext>
            </a:extLst>
          </p:cNvPr>
          <p:cNvSpPr/>
          <p:nvPr/>
        </p:nvSpPr>
        <p:spPr>
          <a:xfrm>
            <a:off x="10394210" y="4337793"/>
            <a:ext cx="614518" cy="594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a:t>
            </a:r>
          </a:p>
        </p:txBody>
      </p:sp>
      <p:sp>
        <p:nvSpPr>
          <p:cNvPr id="8" name="Oval 7">
            <a:extLst>
              <a:ext uri="{FF2B5EF4-FFF2-40B4-BE49-F238E27FC236}">
                <a16:creationId xmlns:a16="http://schemas.microsoft.com/office/drawing/2014/main" id="{0947D70A-EC15-EA79-E216-0F3C353B9837}"/>
              </a:ext>
            </a:extLst>
          </p:cNvPr>
          <p:cNvSpPr/>
          <p:nvPr/>
        </p:nvSpPr>
        <p:spPr>
          <a:xfrm>
            <a:off x="7874777" y="602371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11" name="Oval 10">
            <a:extLst>
              <a:ext uri="{FF2B5EF4-FFF2-40B4-BE49-F238E27FC236}">
                <a16:creationId xmlns:a16="http://schemas.microsoft.com/office/drawing/2014/main" id="{3BBB39B4-53D3-B489-F1BD-0CD45628E2EB}"/>
              </a:ext>
            </a:extLst>
          </p:cNvPr>
          <p:cNvSpPr/>
          <p:nvPr/>
        </p:nvSpPr>
        <p:spPr>
          <a:xfrm>
            <a:off x="8377121" y="602371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12" name="Oval 11">
            <a:extLst>
              <a:ext uri="{FF2B5EF4-FFF2-40B4-BE49-F238E27FC236}">
                <a16:creationId xmlns:a16="http://schemas.microsoft.com/office/drawing/2014/main" id="{5F676C69-42D1-8CA4-A92B-44E057359BC7}"/>
              </a:ext>
            </a:extLst>
          </p:cNvPr>
          <p:cNvSpPr/>
          <p:nvPr/>
        </p:nvSpPr>
        <p:spPr>
          <a:xfrm>
            <a:off x="10377004" y="602182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15" name="Oval 14">
            <a:extLst>
              <a:ext uri="{FF2B5EF4-FFF2-40B4-BE49-F238E27FC236}">
                <a16:creationId xmlns:a16="http://schemas.microsoft.com/office/drawing/2014/main" id="{60A95EDB-294E-421B-6C20-A6486D9556AD}"/>
              </a:ext>
            </a:extLst>
          </p:cNvPr>
          <p:cNvSpPr/>
          <p:nvPr/>
        </p:nvSpPr>
        <p:spPr>
          <a:xfrm>
            <a:off x="9437167" y="603751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7" name="Oval 16">
            <a:extLst>
              <a:ext uri="{FF2B5EF4-FFF2-40B4-BE49-F238E27FC236}">
                <a16:creationId xmlns:a16="http://schemas.microsoft.com/office/drawing/2014/main" id="{BBBE6413-10A2-BF91-ACEE-D2F650BDA9F3}"/>
              </a:ext>
            </a:extLst>
          </p:cNvPr>
          <p:cNvSpPr/>
          <p:nvPr/>
        </p:nvSpPr>
        <p:spPr>
          <a:xfrm>
            <a:off x="9924798" y="602182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18" name="Oval 17">
            <a:extLst>
              <a:ext uri="{FF2B5EF4-FFF2-40B4-BE49-F238E27FC236}">
                <a16:creationId xmlns:a16="http://schemas.microsoft.com/office/drawing/2014/main" id="{44D597ED-0569-68E7-87C6-76F0E0D1BA70}"/>
              </a:ext>
            </a:extLst>
          </p:cNvPr>
          <p:cNvSpPr/>
          <p:nvPr/>
        </p:nvSpPr>
        <p:spPr>
          <a:xfrm>
            <a:off x="8912075" y="602717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19" name="Oval 18">
            <a:extLst>
              <a:ext uri="{FF2B5EF4-FFF2-40B4-BE49-F238E27FC236}">
                <a16:creationId xmlns:a16="http://schemas.microsoft.com/office/drawing/2014/main" id="{3300D90D-6268-20D3-3B90-FDF87ACF331C}"/>
              </a:ext>
            </a:extLst>
          </p:cNvPr>
          <p:cNvSpPr/>
          <p:nvPr/>
        </p:nvSpPr>
        <p:spPr>
          <a:xfrm>
            <a:off x="10864642" y="6017850"/>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20" name="Oval 19">
            <a:extLst>
              <a:ext uri="{FF2B5EF4-FFF2-40B4-BE49-F238E27FC236}">
                <a16:creationId xmlns:a16="http://schemas.microsoft.com/office/drawing/2014/main" id="{AD9BDB2B-1CAC-CAC1-AF8D-A874D4EFD506}"/>
              </a:ext>
            </a:extLst>
          </p:cNvPr>
          <p:cNvSpPr/>
          <p:nvPr/>
        </p:nvSpPr>
        <p:spPr>
          <a:xfrm>
            <a:off x="7923123" y="5072339"/>
            <a:ext cx="656919" cy="5794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sp>
        <p:nvSpPr>
          <p:cNvPr id="21" name="Oval 20">
            <a:extLst>
              <a:ext uri="{FF2B5EF4-FFF2-40B4-BE49-F238E27FC236}">
                <a16:creationId xmlns:a16="http://schemas.microsoft.com/office/drawing/2014/main" id="{6682AF84-97A7-C76E-3E8B-AC037AA83DEB}"/>
              </a:ext>
            </a:extLst>
          </p:cNvPr>
          <p:cNvSpPr/>
          <p:nvPr/>
        </p:nvSpPr>
        <p:spPr>
          <a:xfrm>
            <a:off x="10087030" y="3376658"/>
            <a:ext cx="835742" cy="7388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a:t>
            </a:r>
          </a:p>
        </p:txBody>
      </p:sp>
      <p:sp>
        <p:nvSpPr>
          <p:cNvPr id="22" name="Oval 21">
            <a:extLst>
              <a:ext uri="{FF2B5EF4-FFF2-40B4-BE49-F238E27FC236}">
                <a16:creationId xmlns:a16="http://schemas.microsoft.com/office/drawing/2014/main" id="{A0AF23F7-1992-A7FE-663F-F99016BFFEAF}"/>
              </a:ext>
            </a:extLst>
          </p:cNvPr>
          <p:cNvSpPr/>
          <p:nvPr/>
        </p:nvSpPr>
        <p:spPr>
          <a:xfrm>
            <a:off x="8087069" y="2694337"/>
            <a:ext cx="757084" cy="682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126</a:t>
            </a:r>
          </a:p>
        </p:txBody>
      </p:sp>
      <p:cxnSp>
        <p:nvCxnSpPr>
          <p:cNvPr id="23" name="Straight Connector 22">
            <a:extLst>
              <a:ext uri="{FF2B5EF4-FFF2-40B4-BE49-F238E27FC236}">
                <a16:creationId xmlns:a16="http://schemas.microsoft.com/office/drawing/2014/main" id="{3C9C9123-ADAD-39DF-96D8-FF6527B81D8A}"/>
              </a:ext>
            </a:extLst>
          </p:cNvPr>
          <p:cNvCxnSpPr/>
          <p:nvPr/>
        </p:nvCxnSpPr>
        <p:spPr>
          <a:xfrm flipV="1">
            <a:off x="8023123" y="5338916"/>
            <a:ext cx="245806"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24" name="Straight Connector 23">
            <a:extLst>
              <a:ext uri="{FF2B5EF4-FFF2-40B4-BE49-F238E27FC236}">
                <a16:creationId xmlns:a16="http://schemas.microsoft.com/office/drawing/2014/main" id="{80504AC0-A148-DF17-5674-AF00F7DEDD04}"/>
              </a:ext>
            </a:extLst>
          </p:cNvPr>
          <p:cNvCxnSpPr/>
          <p:nvPr/>
        </p:nvCxnSpPr>
        <p:spPr>
          <a:xfrm flipH="1" flipV="1">
            <a:off x="8268929" y="5338916"/>
            <a:ext cx="311113"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25" name="Straight Connector 24">
            <a:extLst>
              <a:ext uri="{FF2B5EF4-FFF2-40B4-BE49-F238E27FC236}">
                <a16:creationId xmlns:a16="http://schemas.microsoft.com/office/drawing/2014/main" id="{0F801F40-F248-9FDD-C50D-5C7F257385DA}"/>
              </a:ext>
            </a:extLst>
          </p:cNvPr>
          <p:cNvCxnSpPr>
            <a:cxnSpLocks/>
          </p:cNvCxnSpPr>
          <p:nvPr/>
        </p:nvCxnSpPr>
        <p:spPr>
          <a:xfrm>
            <a:off x="10701469" y="4601497"/>
            <a:ext cx="325405" cy="1563329"/>
          </a:xfrm>
          <a:prstGeom prst="line">
            <a:avLst/>
          </a:prstGeom>
        </p:spPr>
        <p:style>
          <a:lnRef idx="3">
            <a:schemeClr val="accent2"/>
          </a:lnRef>
          <a:fillRef idx="0">
            <a:schemeClr val="accent2"/>
          </a:fillRef>
          <a:effectRef idx="2">
            <a:schemeClr val="accent2"/>
          </a:effectRef>
          <a:fontRef idx="minor">
            <a:schemeClr val="tx1"/>
          </a:fontRef>
        </p:style>
      </p:cxnSp>
      <p:cxnSp>
        <p:nvCxnSpPr>
          <p:cNvPr id="26" name="Straight Connector 25">
            <a:extLst>
              <a:ext uri="{FF2B5EF4-FFF2-40B4-BE49-F238E27FC236}">
                <a16:creationId xmlns:a16="http://schemas.microsoft.com/office/drawing/2014/main" id="{4CCAFFD9-0A94-1C85-1DFE-591645E2C4CE}"/>
              </a:ext>
            </a:extLst>
          </p:cNvPr>
          <p:cNvCxnSpPr/>
          <p:nvPr/>
        </p:nvCxnSpPr>
        <p:spPr>
          <a:xfrm flipV="1">
            <a:off x="10550013" y="4670323"/>
            <a:ext cx="151456" cy="1494503"/>
          </a:xfrm>
          <a:prstGeom prst="line">
            <a:avLst/>
          </a:prstGeom>
        </p:spPr>
        <p:style>
          <a:lnRef idx="3">
            <a:schemeClr val="accent2"/>
          </a:lnRef>
          <a:fillRef idx="0">
            <a:schemeClr val="accent2"/>
          </a:fillRef>
          <a:effectRef idx="2">
            <a:schemeClr val="accent2"/>
          </a:effectRef>
          <a:fontRef idx="minor">
            <a:schemeClr val="tx1"/>
          </a:fontRef>
        </p:style>
      </p:cxnSp>
      <p:cxnSp>
        <p:nvCxnSpPr>
          <p:cNvPr id="28" name="Straight Connector 27">
            <a:extLst>
              <a:ext uri="{FF2B5EF4-FFF2-40B4-BE49-F238E27FC236}">
                <a16:creationId xmlns:a16="http://schemas.microsoft.com/office/drawing/2014/main" id="{FFE65B93-F569-0DF2-FA8F-74AAB9706AE2}"/>
              </a:ext>
            </a:extLst>
          </p:cNvPr>
          <p:cNvCxnSpPr/>
          <p:nvPr/>
        </p:nvCxnSpPr>
        <p:spPr>
          <a:xfrm flipH="1" flipV="1">
            <a:off x="10550013" y="3712941"/>
            <a:ext cx="151456" cy="875071"/>
          </a:xfrm>
          <a:prstGeom prst="line">
            <a:avLst/>
          </a:prstGeom>
        </p:spPr>
        <p:style>
          <a:lnRef idx="3">
            <a:schemeClr val="accent2"/>
          </a:lnRef>
          <a:fillRef idx="0">
            <a:schemeClr val="accent2"/>
          </a:fillRef>
          <a:effectRef idx="2">
            <a:schemeClr val="accent2"/>
          </a:effectRef>
          <a:fontRef idx="minor">
            <a:schemeClr val="tx1"/>
          </a:fontRef>
        </p:style>
      </p:cxnSp>
      <p:cxnSp>
        <p:nvCxnSpPr>
          <p:cNvPr id="29" name="Straight Connector 28">
            <a:extLst>
              <a:ext uri="{FF2B5EF4-FFF2-40B4-BE49-F238E27FC236}">
                <a16:creationId xmlns:a16="http://schemas.microsoft.com/office/drawing/2014/main" id="{A456E815-11A5-91F5-374B-031B3C7AFA67}"/>
              </a:ext>
            </a:extLst>
          </p:cNvPr>
          <p:cNvCxnSpPr/>
          <p:nvPr/>
        </p:nvCxnSpPr>
        <p:spPr>
          <a:xfrm flipV="1">
            <a:off x="10087030" y="3712941"/>
            <a:ext cx="462983" cy="2438400"/>
          </a:xfrm>
          <a:prstGeom prst="line">
            <a:avLst/>
          </a:prstGeom>
        </p:spPr>
        <p:style>
          <a:lnRef idx="3">
            <a:schemeClr val="accent2"/>
          </a:lnRef>
          <a:fillRef idx="0">
            <a:schemeClr val="accent2"/>
          </a:fillRef>
          <a:effectRef idx="2">
            <a:schemeClr val="accent2"/>
          </a:effectRef>
          <a:fontRef idx="minor">
            <a:schemeClr val="tx1"/>
          </a:fontRef>
        </p:style>
      </p:cxnSp>
      <p:cxnSp>
        <p:nvCxnSpPr>
          <p:cNvPr id="31" name="Straight Connector 30">
            <a:extLst>
              <a:ext uri="{FF2B5EF4-FFF2-40B4-BE49-F238E27FC236}">
                <a16:creationId xmlns:a16="http://schemas.microsoft.com/office/drawing/2014/main" id="{D9F45CE6-5A51-D0AC-4088-CCFA7CB54865}"/>
              </a:ext>
            </a:extLst>
          </p:cNvPr>
          <p:cNvCxnSpPr/>
          <p:nvPr/>
        </p:nvCxnSpPr>
        <p:spPr>
          <a:xfrm flipH="1" flipV="1">
            <a:off x="8465574" y="3057832"/>
            <a:ext cx="589936" cy="3093509"/>
          </a:xfrm>
          <a:prstGeom prst="line">
            <a:avLst/>
          </a:prstGeom>
        </p:spPr>
        <p:style>
          <a:lnRef idx="3">
            <a:schemeClr val="accent2"/>
          </a:lnRef>
          <a:fillRef idx="0">
            <a:schemeClr val="accent2"/>
          </a:fillRef>
          <a:effectRef idx="2">
            <a:schemeClr val="accent2"/>
          </a:effectRef>
          <a:fontRef idx="minor">
            <a:schemeClr val="tx1"/>
          </a:fontRef>
        </p:style>
      </p:cxnSp>
      <p:cxnSp>
        <p:nvCxnSpPr>
          <p:cNvPr id="33" name="Straight Connector 32">
            <a:extLst>
              <a:ext uri="{FF2B5EF4-FFF2-40B4-BE49-F238E27FC236}">
                <a16:creationId xmlns:a16="http://schemas.microsoft.com/office/drawing/2014/main" id="{B95ED6DC-0975-83F3-F98A-4B15934FB626}"/>
              </a:ext>
            </a:extLst>
          </p:cNvPr>
          <p:cNvCxnSpPr/>
          <p:nvPr/>
        </p:nvCxnSpPr>
        <p:spPr>
          <a:xfrm flipV="1">
            <a:off x="8268929" y="3057832"/>
            <a:ext cx="196645" cy="2281084"/>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205094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FBE3EF-8D9F-3E99-68CB-73FD33FCB7F6}"/>
              </a:ext>
            </a:extLst>
          </p:cNvPr>
          <p:cNvPicPr>
            <a:picLocks noChangeAspect="1"/>
          </p:cNvPicPr>
          <p:nvPr/>
        </p:nvPicPr>
        <p:blipFill>
          <a:blip r:embed="rId2"/>
          <a:stretch>
            <a:fillRect/>
          </a:stretch>
        </p:blipFill>
        <p:spPr>
          <a:xfrm>
            <a:off x="401275" y="1501941"/>
            <a:ext cx="6528707" cy="5164833"/>
          </a:xfrm>
          <a:prstGeom prst="rect">
            <a:avLst/>
          </a:prstGeom>
        </p:spPr>
      </p:pic>
      <p:sp>
        <p:nvSpPr>
          <p:cNvPr id="7" name="Oval 6">
            <a:extLst>
              <a:ext uri="{FF2B5EF4-FFF2-40B4-BE49-F238E27FC236}">
                <a16:creationId xmlns:a16="http://schemas.microsoft.com/office/drawing/2014/main" id="{89CDB2F9-00C3-7384-AF56-F6D5633C3FAA}"/>
              </a:ext>
            </a:extLst>
          </p:cNvPr>
          <p:cNvSpPr/>
          <p:nvPr/>
        </p:nvSpPr>
        <p:spPr>
          <a:xfrm>
            <a:off x="1641986" y="4400954"/>
            <a:ext cx="757084" cy="682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126</a:t>
            </a:r>
          </a:p>
        </p:txBody>
      </p:sp>
      <p:sp>
        <p:nvSpPr>
          <p:cNvPr id="9" name="Oval 8">
            <a:extLst>
              <a:ext uri="{FF2B5EF4-FFF2-40B4-BE49-F238E27FC236}">
                <a16:creationId xmlns:a16="http://schemas.microsoft.com/office/drawing/2014/main" id="{B3C717F9-CF65-8B16-9301-1253C2C1186D}"/>
              </a:ext>
            </a:extLst>
          </p:cNvPr>
          <p:cNvSpPr/>
          <p:nvPr/>
        </p:nvSpPr>
        <p:spPr>
          <a:xfrm>
            <a:off x="4103161" y="447758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0" name="Oval 9">
            <a:extLst>
              <a:ext uri="{FF2B5EF4-FFF2-40B4-BE49-F238E27FC236}">
                <a16:creationId xmlns:a16="http://schemas.microsoft.com/office/drawing/2014/main" id="{53B667A9-A141-C2AC-F36D-822DC2E7D3B9}"/>
              </a:ext>
            </a:extLst>
          </p:cNvPr>
          <p:cNvSpPr/>
          <p:nvPr/>
        </p:nvSpPr>
        <p:spPr>
          <a:xfrm>
            <a:off x="4186738" y="2737558"/>
            <a:ext cx="835742" cy="7388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a:t>
            </a:r>
          </a:p>
        </p:txBody>
      </p:sp>
      <p:sp>
        <p:nvSpPr>
          <p:cNvPr id="13" name="TextBox 12">
            <a:extLst>
              <a:ext uri="{FF2B5EF4-FFF2-40B4-BE49-F238E27FC236}">
                <a16:creationId xmlns:a16="http://schemas.microsoft.com/office/drawing/2014/main" id="{D0C2C467-3FA2-193F-F7D2-CB38DA5F465C}"/>
              </a:ext>
            </a:extLst>
          </p:cNvPr>
          <p:cNvSpPr txBox="1"/>
          <p:nvPr/>
        </p:nvSpPr>
        <p:spPr>
          <a:xfrm>
            <a:off x="4001726" y="132232"/>
            <a:ext cx="3539615" cy="523220"/>
          </a:xfrm>
          <a:prstGeom prst="rect">
            <a:avLst/>
          </a:prstGeom>
          <a:noFill/>
        </p:spPr>
        <p:txBody>
          <a:bodyPr wrap="square" rtlCol="0">
            <a:spAutoFit/>
          </a:bodyPr>
          <a:lstStyle/>
          <a:p>
            <a:r>
              <a:rPr lang="en-US" sz="2800" b="1" u="sng"/>
              <a:t>Hierarchical Clustering</a:t>
            </a:r>
          </a:p>
        </p:txBody>
      </p:sp>
      <p:sp>
        <p:nvSpPr>
          <p:cNvPr id="14" name="TextBox 13">
            <a:extLst>
              <a:ext uri="{FF2B5EF4-FFF2-40B4-BE49-F238E27FC236}">
                <a16:creationId xmlns:a16="http://schemas.microsoft.com/office/drawing/2014/main" id="{557987F0-A676-0691-C8DF-6485C929474B}"/>
              </a:ext>
            </a:extLst>
          </p:cNvPr>
          <p:cNvSpPr txBox="1"/>
          <p:nvPr/>
        </p:nvSpPr>
        <p:spPr>
          <a:xfrm>
            <a:off x="538973" y="843337"/>
            <a:ext cx="4719484" cy="338554"/>
          </a:xfrm>
          <a:prstGeom prst="rect">
            <a:avLst/>
          </a:prstGeom>
          <a:noFill/>
        </p:spPr>
        <p:txBody>
          <a:bodyPr wrap="square" rtlCol="0">
            <a:spAutoFit/>
          </a:bodyPr>
          <a:lstStyle/>
          <a:p>
            <a:r>
              <a:rPr lang="en-US" sz="1600"/>
              <a:t>Closest neighbors.</a:t>
            </a:r>
          </a:p>
        </p:txBody>
      </p:sp>
      <p:cxnSp>
        <p:nvCxnSpPr>
          <p:cNvPr id="16" name="Straight Connector 15">
            <a:extLst>
              <a:ext uri="{FF2B5EF4-FFF2-40B4-BE49-F238E27FC236}">
                <a16:creationId xmlns:a16="http://schemas.microsoft.com/office/drawing/2014/main" id="{B88078D1-A82F-BA63-A47E-D450421D8F30}"/>
              </a:ext>
            </a:extLst>
          </p:cNvPr>
          <p:cNvCxnSpPr/>
          <p:nvPr/>
        </p:nvCxnSpPr>
        <p:spPr>
          <a:xfrm>
            <a:off x="1691146" y="5329083"/>
            <a:ext cx="580101"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3" name="Straight Connector 2">
            <a:extLst>
              <a:ext uri="{FF2B5EF4-FFF2-40B4-BE49-F238E27FC236}">
                <a16:creationId xmlns:a16="http://schemas.microsoft.com/office/drawing/2014/main" id="{8A34F1C1-CDF4-49FC-9236-D2B394F7AE46}"/>
              </a:ext>
            </a:extLst>
          </p:cNvPr>
          <p:cNvCxnSpPr/>
          <p:nvPr/>
        </p:nvCxnSpPr>
        <p:spPr>
          <a:xfrm>
            <a:off x="4827636" y="2536723"/>
            <a:ext cx="334297" cy="645463"/>
          </a:xfrm>
          <a:prstGeom prst="line">
            <a:avLst/>
          </a:prstGeom>
        </p:spPr>
        <p:style>
          <a:lnRef idx="3">
            <a:schemeClr val="accent2"/>
          </a:lnRef>
          <a:fillRef idx="0">
            <a:schemeClr val="accent2"/>
          </a:fillRef>
          <a:effectRef idx="2">
            <a:schemeClr val="accent2"/>
          </a:effectRef>
          <a:fontRef idx="minor">
            <a:schemeClr val="tx1"/>
          </a:fontRef>
        </p:style>
      </p:cxnSp>
      <p:cxnSp>
        <p:nvCxnSpPr>
          <p:cNvPr id="6" name="Straight Connector 5">
            <a:extLst>
              <a:ext uri="{FF2B5EF4-FFF2-40B4-BE49-F238E27FC236}">
                <a16:creationId xmlns:a16="http://schemas.microsoft.com/office/drawing/2014/main" id="{49A836D8-FCB8-F4EB-BE34-8552689E2338}"/>
              </a:ext>
            </a:extLst>
          </p:cNvPr>
          <p:cNvCxnSpPr/>
          <p:nvPr/>
        </p:nvCxnSpPr>
        <p:spPr>
          <a:xfrm flipV="1">
            <a:off x="4159043" y="2871019"/>
            <a:ext cx="835742" cy="471949"/>
          </a:xfrm>
          <a:prstGeom prst="line">
            <a:avLst/>
          </a:prstGeom>
        </p:spPr>
        <p:style>
          <a:lnRef idx="3">
            <a:schemeClr val="accent2"/>
          </a:lnRef>
          <a:fillRef idx="0">
            <a:schemeClr val="accent2"/>
          </a:fillRef>
          <a:effectRef idx="2">
            <a:schemeClr val="accent2"/>
          </a:effectRef>
          <a:fontRef idx="minor">
            <a:schemeClr val="tx1"/>
          </a:fontRef>
        </p:style>
      </p:cxnSp>
      <p:cxnSp>
        <p:nvCxnSpPr>
          <p:cNvPr id="4" name="Straight Connector 3">
            <a:extLst>
              <a:ext uri="{FF2B5EF4-FFF2-40B4-BE49-F238E27FC236}">
                <a16:creationId xmlns:a16="http://schemas.microsoft.com/office/drawing/2014/main" id="{DD61CEAD-08B7-8451-8F9F-0ACD0A1E6707}"/>
              </a:ext>
            </a:extLst>
          </p:cNvPr>
          <p:cNvCxnSpPr/>
          <p:nvPr/>
        </p:nvCxnSpPr>
        <p:spPr>
          <a:xfrm>
            <a:off x="2015611" y="4227871"/>
            <a:ext cx="0" cy="1101212"/>
          </a:xfrm>
          <a:prstGeom prst="line">
            <a:avLst/>
          </a:prstGeom>
        </p:spPr>
        <p:style>
          <a:lnRef idx="3">
            <a:schemeClr val="accent2"/>
          </a:lnRef>
          <a:fillRef idx="0">
            <a:schemeClr val="accent2"/>
          </a:fillRef>
          <a:effectRef idx="2">
            <a:schemeClr val="accent2"/>
          </a:effectRef>
          <a:fontRef idx="minor">
            <a:schemeClr val="tx1"/>
          </a:fontRef>
        </p:style>
      </p:cxnSp>
      <p:cxnSp>
        <p:nvCxnSpPr>
          <p:cNvPr id="8" name="Straight Connector 7">
            <a:extLst>
              <a:ext uri="{FF2B5EF4-FFF2-40B4-BE49-F238E27FC236}">
                <a16:creationId xmlns:a16="http://schemas.microsoft.com/office/drawing/2014/main" id="{43DA4D97-A007-8AFC-8AB0-ED81910BD0A4}"/>
              </a:ext>
            </a:extLst>
          </p:cNvPr>
          <p:cNvCxnSpPr/>
          <p:nvPr/>
        </p:nvCxnSpPr>
        <p:spPr>
          <a:xfrm flipH="1">
            <a:off x="4265393" y="3106992"/>
            <a:ext cx="311521" cy="1518079"/>
          </a:xfrm>
          <a:prstGeom prst="line">
            <a:avLst/>
          </a:prstGeom>
        </p:spPr>
        <p:style>
          <a:lnRef idx="3">
            <a:schemeClr val="accent2"/>
          </a:lnRef>
          <a:fillRef idx="0">
            <a:schemeClr val="accent2"/>
          </a:fillRef>
          <a:effectRef idx="2">
            <a:schemeClr val="accent2"/>
          </a:effectRef>
          <a:fontRef idx="minor">
            <a:schemeClr val="tx1"/>
          </a:fontRef>
        </p:style>
      </p:cxnSp>
      <p:sp>
        <p:nvSpPr>
          <p:cNvPr id="2" name="Oval 1">
            <a:extLst>
              <a:ext uri="{FF2B5EF4-FFF2-40B4-BE49-F238E27FC236}">
                <a16:creationId xmlns:a16="http://schemas.microsoft.com/office/drawing/2014/main" id="{EB773A57-CDE1-E73C-3C42-9E9CDACCD4B0}"/>
              </a:ext>
            </a:extLst>
          </p:cNvPr>
          <p:cNvSpPr/>
          <p:nvPr/>
        </p:nvSpPr>
        <p:spPr>
          <a:xfrm>
            <a:off x="10394210" y="4298461"/>
            <a:ext cx="614518" cy="594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a:t>
            </a:r>
          </a:p>
        </p:txBody>
      </p:sp>
      <p:sp>
        <p:nvSpPr>
          <p:cNvPr id="11" name="Oval 10">
            <a:extLst>
              <a:ext uri="{FF2B5EF4-FFF2-40B4-BE49-F238E27FC236}">
                <a16:creationId xmlns:a16="http://schemas.microsoft.com/office/drawing/2014/main" id="{69712271-1F3A-B7C9-F383-7709F1DC9C98}"/>
              </a:ext>
            </a:extLst>
          </p:cNvPr>
          <p:cNvSpPr/>
          <p:nvPr/>
        </p:nvSpPr>
        <p:spPr>
          <a:xfrm>
            <a:off x="7874777" y="598437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12" name="Oval 11">
            <a:extLst>
              <a:ext uri="{FF2B5EF4-FFF2-40B4-BE49-F238E27FC236}">
                <a16:creationId xmlns:a16="http://schemas.microsoft.com/office/drawing/2014/main" id="{3E33C2DE-FFF0-AF97-1753-ED905A8986EF}"/>
              </a:ext>
            </a:extLst>
          </p:cNvPr>
          <p:cNvSpPr/>
          <p:nvPr/>
        </p:nvSpPr>
        <p:spPr>
          <a:xfrm>
            <a:off x="8377121" y="598437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15" name="Oval 14">
            <a:extLst>
              <a:ext uri="{FF2B5EF4-FFF2-40B4-BE49-F238E27FC236}">
                <a16:creationId xmlns:a16="http://schemas.microsoft.com/office/drawing/2014/main" id="{535CAA54-4B37-BAC2-E460-D4759DBE02A4}"/>
              </a:ext>
            </a:extLst>
          </p:cNvPr>
          <p:cNvSpPr/>
          <p:nvPr/>
        </p:nvSpPr>
        <p:spPr>
          <a:xfrm>
            <a:off x="10377004" y="598248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17" name="Oval 16">
            <a:extLst>
              <a:ext uri="{FF2B5EF4-FFF2-40B4-BE49-F238E27FC236}">
                <a16:creationId xmlns:a16="http://schemas.microsoft.com/office/drawing/2014/main" id="{71D83098-C3AA-B6C5-9E4D-A7BB1559054B}"/>
              </a:ext>
            </a:extLst>
          </p:cNvPr>
          <p:cNvSpPr/>
          <p:nvPr/>
        </p:nvSpPr>
        <p:spPr>
          <a:xfrm>
            <a:off x="9437167" y="5998182"/>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8" name="Oval 17">
            <a:extLst>
              <a:ext uri="{FF2B5EF4-FFF2-40B4-BE49-F238E27FC236}">
                <a16:creationId xmlns:a16="http://schemas.microsoft.com/office/drawing/2014/main" id="{F050D8F2-94B9-ED72-EC79-D51E1DBFB7B8}"/>
              </a:ext>
            </a:extLst>
          </p:cNvPr>
          <p:cNvSpPr/>
          <p:nvPr/>
        </p:nvSpPr>
        <p:spPr>
          <a:xfrm>
            <a:off x="9924798" y="598248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19" name="Oval 18">
            <a:extLst>
              <a:ext uri="{FF2B5EF4-FFF2-40B4-BE49-F238E27FC236}">
                <a16:creationId xmlns:a16="http://schemas.microsoft.com/office/drawing/2014/main" id="{3980C104-BD83-5277-4F0A-26BC93119AD7}"/>
              </a:ext>
            </a:extLst>
          </p:cNvPr>
          <p:cNvSpPr/>
          <p:nvPr/>
        </p:nvSpPr>
        <p:spPr>
          <a:xfrm>
            <a:off x="8912075" y="5987845"/>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20" name="Oval 19">
            <a:extLst>
              <a:ext uri="{FF2B5EF4-FFF2-40B4-BE49-F238E27FC236}">
                <a16:creationId xmlns:a16="http://schemas.microsoft.com/office/drawing/2014/main" id="{A209FD8A-97F5-BB12-A005-A678E2004262}"/>
              </a:ext>
            </a:extLst>
          </p:cNvPr>
          <p:cNvSpPr/>
          <p:nvPr/>
        </p:nvSpPr>
        <p:spPr>
          <a:xfrm>
            <a:off x="10864642" y="5978518"/>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21" name="Oval 20">
            <a:extLst>
              <a:ext uri="{FF2B5EF4-FFF2-40B4-BE49-F238E27FC236}">
                <a16:creationId xmlns:a16="http://schemas.microsoft.com/office/drawing/2014/main" id="{201C83DE-1639-0149-BAC3-DB1B327C2E5D}"/>
              </a:ext>
            </a:extLst>
          </p:cNvPr>
          <p:cNvSpPr/>
          <p:nvPr/>
        </p:nvSpPr>
        <p:spPr>
          <a:xfrm>
            <a:off x="7923123" y="5033007"/>
            <a:ext cx="656919" cy="5794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sp>
        <p:nvSpPr>
          <p:cNvPr id="22" name="Oval 21">
            <a:extLst>
              <a:ext uri="{FF2B5EF4-FFF2-40B4-BE49-F238E27FC236}">
                <a16:creationId xmlns:a16="http://schemas.microsoft.com/office/drawing/2014/main" id="{3ED7A01E-AFA3-3113-FE82-97B9B1C5A83E}"/>
              </a:ext>
            </a:extLst>
          </p:cNvPr>
          <p:cNvSpPr/>
          <p:nvPr/>
        </p:nvSpPr>
        <p:spPr>
          <a:xfrm>
            <a:off x="10087030" y="3337326"/>
            <a:ext cx="835742" cy="7388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a:t>
            </a:r>
          </a:p>
        </p:txBody>
      </p:sp>
      <p:sp>
        <p:nvSpPr>
          <p:cNvPr id="23" name="Oval 22">
            <a:extLst>
              <a:ext uri="{FF2B5EF4-FFF2-40B4-BE49-F238E27FC236}">
                <a16:creationId xmlns:a16="http://schemas.microsoft.com/office/drawing/2014/main" id="{A21AA2E3-916C-1FA8-4A57-7552E8AF9798}"/>
              </a:ext>
            </a:extLst>
          </p:cNvPr>
          <p:cNvSpPr/>
          <p:nvPr/>
        </p:nvSpPr>
        <p:spPr>
          <a:xfrm>
            <a:off x="8087069" y="2655005"/>
            <a:ext cx="757084" cy="682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126</a:t>
            </a:r>
          </a:p>
        </p:txBody>
      </p:sp>
      <p:cxnSp>
        <p:nvCxnSpPr>
          <p:cNvPr id="35" name="Straight Connector 34">
            <a:extLst>
              <a:ext uri="{FF2B5EF4-FFF2-40B4-BE49-F238E27FC236}">
                <a16:creationId xmlns:a16="http://schemas.microsoft.com/office/drawing/2014/main" id="{A4419A78-B196-9B07-BB98-EB824835F8FF}"/>
              </a:ext>
            </a:extLst>
          </p:cNvPr>
          <p:cNvCxnSpPr/>
          <p:nvPr/>
        </p:nvCxnSpPr>
        <p:spPr>
          <a:xfrm flipV="1">
            <a:off x="8023123" y="5338916"/>
            <a:ext cx="245806"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36" name="Straight Connector 35">
            <a:extLst>
              <a:ext uri="{FF2B5EF4-FFF2-40B4-BE49-F238E27FC236}">
                <a16:creationId xmlns:a16="http://schemas.microsoft.com/office/drawing/2014/main" id="{E0C7BE1E-0E52-46FA-6BF7-84F6AEC13341}"/>
              </a:ext>
            </a:extLst>
          </p:cNvPr>
          <p:cNvCxnSpPr/>
          <p:nvPr/>
        </p:nvCxnSpPr>
        <p:spPr>
          <a:xfrm flipH="1" flipV="1">
            <a:off x="8268929" y="5338916"/>
            <a:ext cx="311113"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37" name="Straight Connector 36">
            <a:extLst>
              <a:ext uri="{FF2B5EF4-FFF2-40B4-BE49-F238E27FC236}">
                <a16:creationId xmlns:a16="http://schemas.microsoft.com/office/drawing/2014/main" id="{498393BE-F2A8-AE94-62B9-DD66CF34FCF3}"/>
              </a:ext>
            </a:extLst>
          </p:cNvPr>
          <p:cNvCxnSpPr>
            <a:cxnSpLocks/>
          </p:cNvCxnSpPr>
          <p:nvPr/>
        </p:nvCxnSpPr>
        <p:spPr>
          <a:xfrm>
            <a:off x="10701469" y="4601497"/>
            <a:ext cx="373636" cy="1494503"/>
          </a:xfrm>
          <a:prstGeom prst="line">
            <a:avLst/>
          </a:prstGeom>
        </p:spPr>
        <p:style>
          <a:lnRef idx="3">
            <a:schemeClr val="accent2"/>
          </a:lnRef>
          <a:fillRef idx="0">
            <a:schemeClr val="accent2"/>
          </a:fillRef>
          <a:effectRef idx="2">
            <a:schemeClr val="accent2"/>
          </a:effectRef>
          <a:fontRef idx="minor">
            <a:schemeClr val="tx1"/>
          </a:fontRef>
        </p:style>
      </p:cxnSp>
      <p:cxnSp>
        <p:nvCxnSpPr>
          <p:cNvPr id="38" name="Straight Connector 37">
            <a:extLst>
              <a:ext uri="{FF2B5EF4-FFF2-40B4-BE49-F238E27FC236}">
                <a16:creationId xmlns:a16="http://schemas.microsoft.com/office/drawing/2014/main" id="{FE1F5D1C-AA5E-2073-0B31-7E5D23C3B377}"/>
              </a:ext>
            </a:extLst>
          </p:cNvPr>
          <p:cNvCxnSpPr/>
          <p:nvPr/>
        </p:nvCxnSpPr>
        <p:spPr>
          <a:xfrm flipV="1">
            <a:off x="10550013" y="4670323"/>
            <a:ext cx="151456" cy="1494503"/>
          </a:xfrm>
          <a:prstGeom prst="line">
            <a:avLst/>
          </a:prstGeom>
        </p:spPr>
        <p:style>
          <a:lnRef idx="3">
            <a:schemeClr val="accent2"/>
          </a:lnRef>
          <a:fillRef idx="0">
            <a:schemeClr val="accent2"/>
          </a:fillRef>
          <a:effectRef idx="2">
            <a:schemeClr val="accent2"/>
          </a:effectRef>
          <a:fontRef idx="minor">
            <a:schemeClr val="tx1"/>
          </a:fontRef>
        </p:style>
      </p:cxnSp>
      <p:cxnSp>
        <p:nvCxnSpPr>
          <p:cNvPr id="40" name="Straight Connector 39">
            <a:extLst>
              <a:ext uri="{FF2B5EF4-FFF2-40B4-BE49-F238E27FC236}">
                <a16:creationId xmlns:a16="http://schemas.microsoft.com/office/drawing/2014/main" id="{1D07F2EC-ACB7-B865-CDC2-AAC6B6B46214}"/>
              </a:ext>
            </a:extLst>
          </p:cNvPr>
          <p:cNvCxnSpPr/>
          <p:nvPr/>
        </p:nvCxnSpPr>
        <p:spPr>
          <a:xfrm flipH="1" flipV="1">
            <a:off x="10544719" y="3726426"/>
            <a:ext cx="151456" cy="875071"/>
          </a:xfrm>
          <a:prstGeom prst="line">
            <a:avLst/>
          </a:prstGeom>
        </p:spPr>
        <p:style>
          <a:lnRef idx="3">
            <a:schemeClr val="accent2"/>
          </a:lnRef>
          <a:fillRef idx="0">
            <a:schemeClr val="accent2"/>
          </a:fillRef>
          <a:effectRef idx="2">
            <a:schemeClr val="accent2"/>
          </a:effectRef>
          <a:fontRef idx="minor">
            <a:schemeClr val="tx1"/>
          </a:fontRef>
        </p:style>
      </p:cxnSp>
      <p:cxnSp>
        <p:nvCxnSpPr>
          <p:cNvPr id="41" name="Straight Connector 40">
            <a:extLst>
              <a:ext uri="{FF2B5EF4-FFF2-40B4-BE49-F238E27FC236}">
                <a16:creationId xmlns:a16="http://schemas.microsoft.com/office/drawing/2014/main" id="{9C623905-B89F-ABB5-BF06-130FE4D1BD31}"/>
              </a:ext>
            </a:extLst>
          </p:cNvPr>
          <p:cNvCxnSpPr/>
          <p:nvPr/>
        </p:nvCxnSpPr>
        <p:spPr>
          <a:xfrm flipV="1">
            <a:off x="10081736" y="3726426"/>
            <a:ext cx="462983" cy="2438400"/>
          </a:xfrm>
          <a:prstGeom prst="line">
            <a:avLst/>
          </a:prstGeom>
        </p:spPr>
        <p:style>
          <a:lnRef idx="3">
            <a:schemeClr val="accent2"/>
          </a:lnRef>
          <a:fillRef idx="0">
            <a:schemeClr val="accent2"/>
          </a:fillRef>
          <a:effectRef idx="2">
            <a:schemeClr val="accent2"/>
          </a:effectRef>
          <a:fontRef idx="minor">
            <a:schemeClr val="tx1"/>
          </a:fontRef>
        </p:style>
      </p:cxnSp>
      <p:cxnSp>
        <p:nvCxnSpPr>
          <p:cNvPr id="42" name="Straight Connector 41">
            <a:extLst>
              <a:ext uri="{FF2B5EF4-FFF2-40B4-BE49-F238E27FC236}">
                <a16:creationId xmlns:a16="http://schemas.microsoft.com/office/drawing/2014/main" id="{ABCB5AA5-71AC-9F16-E754-5280EEAA0DDF}"/>
              </a:ext>
            </a:extLst>
          </p:cNvPr>
          <p:cNvCxnSpPr/>
          <p:nvPr/>
        </p:nvCxnSpPr>
        <p:spPr>
          <a:xfrm flipH="1" flipV="1">
            <a:off x="8459125" y="3002491"/>
            <a:ext cx="589936" cy="3093509"/>
          </a:xfrm>
          <a:prstGeom prst="line">
            <a:avLst/>
          </a:prstGeom>
        </p:spPr>
        <p:style>
          <a:lnRef idx="3">
            <a:schemeClr val="accent2"/>
          </a:lnRef>
          <a:fillRef idx="0">
            <a:schemeClr val="accent2"/>
          </a:fillRef>
          <a:effectRef idx="2">
            <a:schemeClr val="accent2"/>
          </a:effectRef>
          <a:fontRef idx="minor">
            <a:schemeClr val="tx1"/>
          </a:fontRef>
        </p:style>
      </p:cxnSp>
      <p:cxnSp>
        <p:nvCxnSpPr>
          <p:cNvPr id="43" name="Straight Connector 42">
            <a:extLst>
              <a:ext uri="{FF2B5EF4-FFF2-40B4-BE49-F238E27FC236}">
                <a16:creationId xmlns:a16="http://schemas.microsoft.com/office/drawing/2014/main" id="{68FC36D7-8D9F-AD05-C66C-455D96EAD1B5}"/>
              </a:ext>
            </a:extLst>
          </p:cNvPr>
          <p:cNvCxnSpPr/>
          <p:nvPr/>
        </p:nvCxnSpPr>
        <p:spPr>
          <a:xfrm flipV="1">
            <a:off x="8262480" y="3002491"/>
            <a:ext cx="196645" cy="2281084"/>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597097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FBE3EF-8D9F-3E99-68CB-73FD33FCB7F6}"/>
              </a:ext>
            </a:extLst>
          </p:cNvPr>
          <p:cNvPicPr>
            <a:picLocks noChangeAspect="1"/>
          </p:cNvPicPr>
          <p:nvPr/>
        </p:nvPicPr>
        <p:blipFill>
          <a:blip r:embed="rId2"/>
          <a:stretch>
            <a:fillRect/>
          </a:stretch>
        </p:blipFill>
        <p:spPr>
          <a:xfrm>
            <a:off x="391443" y="1501941"/>
            <a:ext cx="6528707" cy="5164833"/>
          </a:xfrm>
          <a:prstGeom prst="rect">
            <a:avLst/>
          </a:prstGeom>
        </p:spPr>
      </p:pic>
      <p:sp>
        <p:nvSpPr>
          <p:cNvPr id="7" name="Oval 6">
            <a:extLst>
              <a:ext uri="{FF2B5EF4-FFF2-40B4-BE49-F238E27FC236}">
                <a16:creationId xmlns:a16="http://schemas.microsoft.com/office/drawing/2014/main" id="{89CDB2F9-00C3-7384-AF56-F6D5633C3FAA}"/>
              </a:ext>
            </a:extLst>
          </p:cNvPr>
          <p:cNvSpPr/>
          <p:nvPr/>
        </p:nvSpPr>
        <p:spPr>
          <a:xfrm>
            <a:off x="1632154" y="4400954"/>
            <a:ext cx="757084" cy="682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126</a:t>
            </a:r>
          </a:p>
        </p:txBody>
      </p:sp>
      <p:sp>
        <p:nvSpPr>
          <p:cNvPr id="9" name="Oval 8">
            <a:extLst>
              <a:ext uri="{FF2B5EF4-FFF2-40B4-BE49-F238E27FC236}">
                <a16:creationId xmlns:a16="http://schemas.microsoft.com/office/drawing/2014/main" id="{B3C717F9-CF65-8B16-9301-1253C2C1186D}"/>
              </a:ext>
            </a:extLst>
          </p:cNvPr>
          <p:cNvSpPr/>
          <p:nvPr/>
        </p:nvSpPr>
        <p:spPr>
          <a:xfrm>
            <a:off x="3925406" y="3377098"/>
            <a:ext cx="971829" cy="922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3754</a:t>
            </a:r>
          </a:p>
        </p:txBody>
      </p:sp>
      <p:sp>
        <p:nvSpPr>
          <p:cNvPr id="13" name="TextBox 12">
            <a:extLst>
              <a:ext uri="{FF2B5EF4-FFF2-40B4-BE49-F238E27FC236}">
                <a16:creationId xmlns:a16="http://schemas.microsoft.com/office/drawing/2014/main" id="{D0C2C467-3FA2-193F-F7D2-CB38DA5F465C}"/>
              </a:ext>
            </a:extLst>
          </p:cNvPr>
          <p:cNvSpPr txBox="1"/>
          <p:nvPr/>
        </p:nvSpPr>
        <p:spPr>
          <a:xfrm>
            <a:off x="4001726" y="151895"/>
            <a:ext cx="3608441" cy="523220"/>
          </a:xfrm>
          <a:prstGeom prst="rect">
            <a:avLst/>
          </a:prstGeom>
          <a:noFill/>
        </p:spPr>
        <p:txBody>
          <a:bodyPr wrap="square" rtlCol="0">
            <a:spAutoFit/>
          </a:bodyPr>
          <a:lstStyle/>
          <a:p>
            <a:r>
              <a:rPr lang="en-US" sz="2800" b="1" u="sng"/>
              <a:t>Hierarchical Clustering</a:t>
            </a:r>
          </a:p>
        </p:txBody>
      </p:sp>
      <p:sp>
        <p:nvSpPr>
          <p:cNvPr id="14" name="TextBox 13">
            <a:extLst>
              <a:ext uri="{FF2B5EF4-FFF2-40B4-BE49-F238E27FC236}">
                <a16:creationId xmlns:a16="http://schemas.microsoft.com/office/drawing/2014/main" id="{557987F0-A676-0691-C8DF-6485C929474B}"/>
              </a:ext>
            </a:extLst>
          </p:cNvPr>
          <p:cNvSpPr txBox="1"/>
          <p:nvPr/>
        </p:nvSpPr>
        <p:spPr>
          <a:xfrm>
            <a:off x="548805" y="843337"/>
            <a:ext cx="4719484" cy="338554"/>
          </a:xfrm>
          <a:prstGeom prst="rect">
            <a:avLst/>
          </a:prstGeom>
          <a:noFill/>
        </p:spPr>
        <p:txBody>
          <a:bodyPr wrap="square" rtlCol="0">
            <a:spAutoFit/>
          </a:bodyPr>
          <a:lstStyle/>
          <a:p>
            <a:r>
              <a:rPr lang="en-US" sz="1600"/>
              <a:t>And joining.</a:t>
            </a:r>
          </a:p>
        </p:txBody>
      </p:sp>
      <p:cxnSp>
        <p:nvCxnSpPr>
          <p:cNvPr id="16" name="Straight Connector 15">
            <a:extLst>
              <a:ext uri="{FF2B5EF4-FFF2-40B4-BE49-F238E27FC236}">
                <a16:creationId xmlns:a16="http://schemas.microsoft.com/office/drawing/2014/main" id="{B88078D1-A82F-BA63-A47E-D450421D8F30}"/>
              </a:ext>
            </a:extLst>
          </p:cNvPr>
          <p:cNvCxnSpPr/>
          <p:nvPr/>
        </p:nvCxnSpPr>
        <p:spPr>
          <a:xfrm>
            <a:off x="1681314" y="5329083"/>
            <a:ext cx="580101"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3" name="Straight Connector 2">
            <a:extLst>
              <a:ext uri="{FF2B5EF4-FFF2-40B4-BE49-F238E27FC236}">
                <a16:creationId xmlns:a16="http://schemas.microsoft.com/office/drawing/2014/main" id="{8A34F1C1-CDF4-49FC-9236-D2B394F7AE46}"/>
              </a:ext>
            </a:extLst>
          </p:cNvPr>
          <p:cNvCxnSpPr/>
          <p:nvPr/>
        </p:nvCxnSpPr>
        <p:spPr>
          <a:xfrm>
            <a:off x="4817804" y="2536723"/>
            <a:ext cx="334297" cy="645463"/>
          </a:xfrm>
          <a:prstGeom prst="line">
            <a:avLst/>
          </a:prstGeom>
        </p:spPr>
        <p:style>
          <a:lnRef idx="3">
            <a:schemeClr val="accent2"/>
          </a:lnRef>
          <a:fillRef idx="0">
            <a:schemeClr val="accent2"/>
          </a:fillRef>
          <a:effectRef idx="2">
            <a:schemeClr val="accent2"/>
          </a:effectRef>
          <a:fontRef idx="minor">
            <a:schemeClr val="tx1"/>
          </a:fontRef>
        </p:style>
      </p:cxnSp>
      <p:cxnSp>
        <p:nvCxnSpPr>
          <p:cNvPr id="6" name="Straight Connector 5">
            <a:extLst>
              <a:ext uri="{FF2B5EF4-FFF2-40B4-BE49-F238E27FC236}">
                <a16:creationId xmlns:a16="http://schemas.microsoft.com/office/drawing/2014/main" id="{49A836D8-FCB8-F4EB-BE34-8552689E2338}"/>
              </a:ext>
            </a:extLst>
          </p:cNvPr>
          <p:cNvCxnSpPr/>
          <p:nvPr/>
        </p:nvCxnSpPr>
        <p:spPr>
          <a:xfrm flipV="1">
            <a:off x="4149211" y="2871019"/>
            <a:ext cx="835742" cy="471949"/>
          </a:xfrm>
          <a:prstGeom prst="line">
            <a:avLst/>
          </a:prstGeom>
        </p:spPr>
        <p:style>
          <a:lnRef idx="3">
            <a:schemeClr val="accent2"/>
          </a:lnRef>
          <a:fillRef idx="0">
            <a:schemeClr val="accent2"/>
          </a:fillRef>
          <a:effectRef idx="2">
            <a:schemeClr val="accent2"/>
          </a:effectRef>
          <a:fontRef idx="minor">
            <a:schemeClr val="tx1"/>
          </a:fontRef>
        </p:style>
      </p:cxnSp>
      <p:cxnSp>
        <p:nvCxnSpPr>
          <p:cNvPr id="4" name="Straight Connector 3">
            <a:extLst>
              <a:ext uri="{FF2B5EF4-FFF2-40B4-BE49-F238E27FC236}">
                <a16:creationId xmlns:a16="http://schemas.microsoft.com/office/drawing/2014/main" id="{DD61CEAD-08B7-8451-8F9F-0ACD0A1E6707}"/>
              </a:ext>
            </a:extLst>
          </p:cNvPr>
          <p:cNvCxnSpPr/>
          <p:nvPr/>
        </p:nvCxnSpPr>
        <p:spPr>
          <a:xfrm>
            <a:off x="2005779" y="4227871"/>
            <a:ext cx="0" cy="1101212"/>
          </a:xfrm>
          <a:prstGeom prst="line">
            <a:avLst/>
          </a:prstGeom>
        </p:spPr>
        <p:style>
          <a:lnRef idx="3">
            <a:schemeClr val="accent2"/>
          </a:lnRef>
          <a:fillRef idx="0">
            <a:schemeClr val="accent2"/>
          </a:fillRef>
          <a:effectRef idx="2">
            <a:schemeClr val="accent2"/>
          </a:effectRef>
          <a:fontRef idx="minor">
            <a:schemeClr val="tx1"/>
          </a:fontRef>
        </p:style>
      </p:cxnSp>
      <p:cxnSp>
        <p:nvCxnSpPr>
          <p:cNvPr id="8" name="Straight Connector 7">
            <a:extLst>
              <a:ext uri="{FF2B5EF4-FFF2-40B4-BE49-F238E27FC236}">
                <a16:creationId xmlns:a16="http://schemas.microsoft.com/office/drawing/2014/main" id="{43DA4D97-A007-8AFC-8AB0-ED81910BD0A4}"/>
              </a:ext>
            </a:extLst>
          </p:cNvPr>
          <p:cNvCxnSpPr/>
          <p:nvPr/>
        </p:nvCxnSpPr>
        <p:spPr>
          <a:xfrm flipH="1">
            <a:off x="4255561" y="3106992"/>
            <a:ext cx="311521" cy="1518079"/>
          </a:xfrm>
          <a:prstGeom prst="line">
            <a:avLst/>
          </a:prstGeom>
        </p:spPr>
        <p:style>
          <a:lnRef idx="3">
            <a:schemeClr val="accent2"/>
          </a:lnRef>
          <a:fillRef idx="0">
            <a:schemeClr val="accent2"/>
          </a:fillRef>
          <a:effectRef idx="2">
            <a:schemeClr val="accent2"/>
          </a:effectRef>
          <a:fontRef idx="minor">
            <a:schemeClr val="tx1"/>
          </a:fontRef>
        </p:style>
      </p:cxnSp>
      <p:sp>
        <p:nvSpPr>
          <p:cNvPr id="2" name="Oval 1">
            <a:extLst>
              <a:ext uri="{FF2B5EF4-FFF2-40B4-BE49-F238E27FC236}">
                <a16:creationId xmlns:a16="http://schemas.microsoft.com/office/drawing/2014/main" id="{74031414-24EE-4D51-98AC-6DEF381E0301}"/>
              </a:ext>
            </a:extLst>
          </p:cNvPr>
          <p:cNvSpPr/>
          <p:nvPr/>
        </p:nvSpPr>
        <p:spPr>
          <a:xfrm>
            <a:off x="10394210" y="4298463"/>
            <a:ext cx="614518" cy="594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a:t>
            </a:r>
          </a:p>
        </p:txBody>
      </p:sp>
      <p:sp>
        <p:nvSpPr>
          <p:cNvPr id="10" name="Oval 9">
            <a:extLst>
              <a:ext uri="{FF2B5EF4-FFF2-40B4-BE49-F238E27FC236}">
                <a16:creationId xmlns:a16="http://schemas.microsoft.com/office/drawing/2014/main" id="{D4E07A1E-0190-423E-9677-4FE3C778D5BC}"/>
              </a:ext>
            </a:extLst>
          </p:cNvPr>
          <p:cNvSpPr/>
          <p:nvPr/>
        </p:nvSpPr>
        <p:spPr>
          <a:xfrm>
            <a:off x="7874777" y="598438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11" name="Oval 10">
            <a:extLst>
              <a:ext uri="{FF2B5EF4-FFF2-40B4-BE49-F238E27FC236}">
                <a16:creationId xmlns:a16="http://schemas.microsoft.com/office/drawing/2014/main" id="{CDC33592-CD9C-853B-5927-B401A033902E}"/>
              </a:ext>
            </a:extLst>
          </p:cNvPr>
          <p:cNvSpPr/>
          <p:nvPr/>
        </p:nvSpPr>
        <p:spPr>
          <a:xfrm>
            <a:off x="8377121" y="598438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12" name="Oval 11">
            <a:extLst>
              <a:ext uri="{FF2B5EF4-FFF2-40B4-BE49-F238E27FC236}">
                <a16:creationId xmlns:a16="http://schemas.microsoft.com/office/drawing/2014/main" id="{6F9F93DD-D349-137C-0054-2A5894D56C04}"/>
              </a:ext>
            </a:extLst>
          </p:cNvPr>
          <p:cNvSpPr/>
          <p:nvPr/>
        </p:nvSpPr>
        <p:spPr>
          <a:xfrm>
            <a:off x="10377004" y="598249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15" name="Oval 14">
            <a:extLst>
              <a:ext uri="{FF2B5EF4-FFF2-40B4-BE49-F238E27FC236}">
                <a16:creationId xmlns:a16="http://schemas.microsoft.com/office/drawing/2014/main" id="{61E7E198-2315-575D-F780-062412FE3491}"/>
              </a:ext>
            </a:extLst>
          </p:cNvPr>
          <p:cNvSpPr/>
          <p:nvPr/>
        </p:nvSpPr>
        <p:spPr>
          <a:xfrm>
            <a:off x="9437167" y="599818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7" name="Oval 16">
            <a:extLst>
              <a:ext uri="{FF2B5EF4-FFF2-40B4-BE49-F238E27FC236}">
                <a16:creationId xmlns:a16="http://schemas.microsoft.com/office/drawing/2014/main" id="{7A7866F9-1783-16A6-B18D-2BF8865AB97E}"/>
              </a:ext>
            </a:extLst>
          </p:cNvPr>
          <p:cNvSpPr/>
          <p:nvPr/>
        </p:nvSpPr>
        <p:spPr>
          <a:xfrm>
            <a:off x="9924798" y="598249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18" name="Oval 17">
            <a:extLst>
              <a:ext uri="{FF2B5EF4-FFF2-40B4-BE49-F238E27FC236}">
                <a16:creationId xmlns:a16="http://schemas.microsoft.com/office/drawing/2014/main" id="{D0065531-607D-BBB8-7C71-BC62BCA95AF9}"/>
              </a:ext>
            </a:extLst>
          </p:cNvPr>
          <p:cNvSpPr/>
          <p:nvPr/>
        </p:nvSpPr>
        <p:spPr>
          <a:xfrm>
            <a:off x="8912075" y="598784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19" name="Oval 18">
            <a:extLst>
              <a:ext uri="{FF2B5EF4-FFF2-40B4-BE49-F238E27FC236}">
                <a16:creationId xmlns:a16="http://schemas.microsoft.com/office/drawing/2014/main" id="{E8F2DF70-78F6-DAD9-90F3-43698B7254D3}"/>
              </a:ext>
            </a:extLst>
          </p:cNvPr>
          <p:cNvSpPr/>
          <p:nvPr/>
        </p:nvSpPr>
        <p:spPr>
          <a:xfrm>
            <a:off x="10864642" y="5978520"/>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20" name="Oval 19">
            <a:extLst>
              <a:ext uri="{FF2B5EF4-FFF2-40B4-BE49-F238E27FC236}">
                <a16:creationId xmlns:a16="http://schemas.microsoft.com/office/drawing/2014/main" id="{0A7B6353-F335-5C34-69CD-16AEBD1817AE}"/>
              </a:ext>
            </a:extLst>
          </p:cNvPr>
          <p:cNvSpPr/>
          <p:nvPr/>
        </p:nvSpPr>
        <p:spPr>
          <a:xfrm>
            <a:off x="7923123" y="5033009"/>
            <a:ext cx="656919" cy="5794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sp>
        <p:nvSpPr>
          <p:cNvPr id="21" name="Oval 20">
            <a:extLst>
              <a:ext uri="{FF2B5EF4-FFF2-40B4-BE49-F238E27FC236}">
                <a16:creationId xmlns:a16="http://schemas.microsoft.com/office/drawing/2014/main" id="{765D346A-8469-F54A-B35E-3BCEAB25F2EC}"/>
              </a:ext>
            </a:extLst>
          </p:cNvPr>
          <p:cNvSpPr/>
          <p:nvPr/>
        </p:nvSpPr>
        <p:spPr>
          <a:xfrm>
            <a:off x="10087030" y="3337328"/>
            <a:ext cx="835742" cy="7388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a:t>
            </a:r>
          </a:p>
        </p:txBody>
      </p:sp>
      <p:sp>
        <p:nvSpPr>
          <p:cNvPr id="22" name="Oval 21">
            <a:extLst>
              <a:ext uri="{FF2B5EF4-FFF2-40B4-BE49-F238E27FC236}">
                <a16:creationId xmlns:a16="http://schemas.microsoft.com/office/drawing/2014/main" id="{44C78016-C360-993B-A2C0-0F2D59CB41E1}"/>
              </a:ext>
            </a:extLst>
          </p:cNvPr>
          <p:cNvSpPr/>
          <p:nvPr/>
        </p:nvSpPr>
        <p:spPr>
          <a:xfrm>
            <a:off x="8087069" y="2655007"/>
            <a:ext cx="757084" cy="682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126</a:t>
            </a:r>
          </a:p>
        </p:txBody>
      </p:sp>
      <p:sp>
        <p:nvSpPr>
          <p:cNvPr id="23" name="Oval 22">
            <a:extLst>
              <a:ext uri="{FF2B5EF4-FFF2-40B4-BE49-F238E27FC236}">
                <a16:creationId xmlns:a16="http://schemas.microsoft.com/office/drawing/2014/main" id="{7873F7B3-DE12-C82D-9E87-3D97931B93A1}"/>
              </a:ext>
            </a:extLst>
          </p:cNvPr>
          <p:cNvSpPr/>
          <p:nvPr/>
        </p:nvSpPr>
        <p:spPr>
          <a:xfrm>
            <a:off x="9680472" y="1622041"/>
            <a:ext cx="971829" cy="922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3754</a:t>
            </a:r>
          </a:p>
        </p:txBody>
      </p:sp>
      <p:cxnSp>
        <p:nvCxnSpPr>
          <p:cNvPr id="24" name="Straight Connector 23">
            <a:extLst>
              <a:ext uri="{FF2B5EF4-FFF2-40B4-BE49-F238E27FC236}">
                <a16:creationId xmlns:a16="http://schemas.microsoft.com/office/drawing/2014/main" id="{71D976DE-F5A2-36ED-6439-9E3C033AFC88}"/>
              </a:ext>
            </a:extLst>
          </p:cNvPr>
          <p:cNvCxnSpPr/>
          <p:nvPr/>
        </p:nvCxnSpPr>
        <p:spPr>
          <a:xfrm flipV="1">
            <a:off x="8023123" y="5338916"/>
            <a:ext cx="245806"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25" name="Straight Connector 24">
            <a:extLst>
              <a:ext uri="{FF2B5EF4-FFF2-40B4-BE49-F238E27FC236}">
                <a16:creationId xmlns:a16="http://schemas.microsoft.com/office/drawing/2014/main" id="{630903E6-1913-E25F-2A74-371351305401}"/>
              </a:ext>
            </a:extLst>
          </p:cNvPr>
          <p:cNvCxnSpPr/>
          <p:nvPr/>
        </p:nvCxnSpPr>
        <p:spPr>
          <a:xfrm flipH="1" flipV="1">
            <a:off x="8268929" y="5338916"/>
            <a:ext cx="311113"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26" name="Straight Connector 25">
            <a:extLst>
              <a:ext uri="{FF2B5EF4-FFF2-40B4-BE49-F238E27FC236}">
                <a16:creationId xmlns:a16="http://schemas.microsoft.com/office/drawing/2014/main" id="{B8245934-3474-4EC7-1351-7AA41ABC37C4}"/>
              </a:ext>
            </a:extLst>
          </p:cNvPr>
          <p:cNvCxnSpPr>
            <a:cxnSpLocks/>
          </p:cNvCxnSpPr>
          <p:nvPr/>
        </p:nvCxnSpPr>
        <p:spPr>
          <a:xfrm>
            <a:off x="10701469" y="4601497"/>
            <a:ext cx="373636" cy="1494503"/>
          </a:xfrm>
          <a:prstGeom prst="line">
            <a:avLst/>
          </a:prstGeom>
        </p:spPr>
        <p:style>
          <a:lnRef idx="3">
            <a:schemeClr val="accent2"/>
          </a:lnRef>
          <a:fillRef idx="0">
            <a:schemeClr val="accent2"/>
          </a:fillRef>
          <a:effectRef idx="2">
            <a:schemeClr val="accent2"/>
          </a:effectRef>
          <a:fontRef idx="minor">
            <a:schemeClr val="tx1"/>
          </a:fontRef>
        </p:style>
      </p:cxnSp>
      <p:cxnSp>
        <p:nvCxnSpPr>
          <p:cNvPr id="27" name="Straight Connector 26">
            <a:extLst>
              <a:ext uri="{FF2B5EF4-FFF2-40B4-BE49-F238E27FC236}">
                <a16:creationId xmlns:a16="http://schemas.microsoft.com/office/drawing/2014/main" id="{8095A1DE-B980-7462-D335-FE3C2FD310FA}"/>
              </a:ext>
            </a:extLst>
          </p:cNvPr>
          <p:cNvCxnSpPr/>
          <p:nvPr/>
        </p:nvCxnSpPr>
        <p:spPr>
          <a:xfrm flipV="1">
            <a:off x="10550013" y="4670323"/>
            <a:ext cx="151456" cy="1494503"/>
          </a:xfrm>
          <a:prstGeom prst="line">
            <a:avLst/>
          </a:prstGeom>
        </p:spPr>
        <p:style>
          <a:lnRef idx="3">
            <a:schemeClr val="accent2"/>
          </a:lnRef>
          <a:fillRef idx="0">
            <a:schemeClr val="accent2"/>
          </a:fillRef>
          <a:effectRef idx="2">
            <a:schemeClr val="accent2"/>
          </a:effectRef>
          <a:fontRef idx="minor">
            <a:schemeClr val="tx1"/>
          </a:fontRef>
        </p:style>
      </p:cxnSp>
      <p:cxnSp>
        <p:nvCxnSpPr>
          <p:cNvPr id="29" name="Straight Connector 28">
            <a:extLst>
              <a:ext uri="{FF2B5EF4-FFF2-40B4-BE49-F238E27FC236}">
                <a16:creationId xmlns:a16="http://schemas.microsoft.com/office/drawing/2014/main" id="{1B34B22C-2E1E-6DB4-9D24-BF0B818C0B12}"/>
              </a:ext>
            </a:extLst>
          </p:cNvPr>
          <p:cNvCxnSpPr/>
          <p:nvPr/>
        </p:nvCxnSpPr>
        <p:spPr>
          <a:xfrm flipH="1" flipV="1">
            <a:off x="10556522" y="3726426"/>
            <a:ext cx="151456" cy="875071"/>
          </a:xfrm>
          <a:prstGeom prst="line">
            <a:avLst/>
          </a:prstGeom>
        </p:spPr>
        <p:style>
          <a:lnRef idx="3">
            <a:schemeClr val="accent2"/>
          </a:lnRef>
          <a:fillRef idx="0">
            <a:schemeClr val="accent2"/>
          </a:fillRef>
          <a:effectRef idx="2">
            <a:schemeClr val="accent2"/>
          </a:effectRef>
          <a:fontRef idx="minor">
            <a:schemeClr val="tx1"/>
          </a:fontRef>
        </p:style>
      </p:cxnSp>
      <p:cxnSp>
        <p:nvCxnSpPr>
          <p:cNvPr id="30" name="Straight Connector 29">
            <a:extLst>
              <a:ext uri="{FF2B5EF4-FFF2-40B4-BE49-F238E27FC236}">
                <a16:creationId xmlns:a16="http://schemas.microsoft.com/office/drawing/2014/main" id="{D13B4F4F-19CC-9687-09B2-3E20FB77A215}"/>
              </a:ext>
            </a:extLst>
          </p:cNvPr>
          <p:cNvCxnSpPr/>
          <p:nvPr/>
        </p:nvCxnSpPr>
        <p:spPr>
          <a:xfrm flipV="1">
            <a:off x="10093539" y="3726426"/>
            <a:ext cx="462983" cy="2438400"/>
          </a:xfrm>
          <a:prstGeom prst="line">
            <a:avLst/>
          </a:prstGeom>
        </p:spPr>
        <p:style>
          <a:lnRef idx="3">
            <a:schemeClr val="accent2"/>
          </a:lnRef>
          <a:fillRef idx="0">
            <a:schemeClr val="accent2"/>
          </a:fillRef>
          <a:effectRef idx="2">
            <a:schemeClr val="accent2"/>
          </a:effectRef>
          <a:fontRef idx="minor">
            <a:schemeClr val="tx1"/>
          </a:fontRef>
        </p:style>
      </p:cxnSp>
      <p:cxnSp>
        <p:nvCxnSpPr>
          <p:cNvPr id="31" name="Straight Connector 30">
            <a:extLst>
              <a:ext uri="{FF2B5EF4-FFF2-40B4-BE49-F238E27FC236}">
                <a16:creationId xmlns:a16="http://schemas.microsoft.com/office/drawing/2014/main" id="{43EB63E0-632C-3FD3-148B-76A91A351811}"/>
              </a:ext>
            </a:extLst>
          </p:cNvPr>
          <p:cNvCxnSpPr/>
          <p:nvPr/>
        </p:nvCxnSpPr>
        <p:spPr>
          <a:xfrm flipH="1" flipV="1">
            <a:off x="8471865" y="3047999"/>
            <a:ext cx="589936" cy="3093509"/>
          </a:xfrm>
          <a:prstGeom prst="line">
            <a:avLst/>
          </a:prstGeom>
        </p:spPr>
        <p:style>
          <a:lnRef idx="3">
            <a:schemeClr val="accent2"/>
          </a:lnRef>
          <a:fillRef idx="0">
            <a:schemeClr val="accent2"/>
          </a:fillRef>
          <a:effectRef idx="2">
            <a:schemeClr val="accent2"/>
          </a:effectRef>
          <a:fontRef idx="minor">
            <a:schemeClr val="tx1"/>
          </a:fontRef>
        </p:style>
      </p:cxnSp>
      <p:cxnSp>
        <p:nvCxnSpPr>
          <p:cNvPr id="32" name="Straight Connector 31">
            <a:extLst>
              <a:ext uri="{FF2B5EF4-FFF2-40B4-BE49-F238E27FC236}">
                <a16:creationId xmlns:a16="http://schemas.microsoft.com/office/drawing/2014/main" id="{1A132C80-1A80-43D8-C975-F8F4D1B64FB2}"/>
              </a:ext>
            </a:extLst>
          </p:cNvPr>
          <p:cNvCxnSpPr/>
          <p:nvPr/>
        </p:nvCxnSpPr>
        <p:spPr>
          <a:xfrm flipV="1">
            <a:off x="8275220" y="3047999"/>
            <a:ext cx="196645" cy="2281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36" name="Straight Connector 35">
            <a:extLst>
              <a:ext uri="{FF2B5EF4-FFF2-40B4-BE49-F238E27FC236}">
                <a16:creationId xmlns:a16="http://schemas.microsoft.com/office/drawing/2014/main" id="{412EC6E5-17C2-F6FD-2F04-B7F70559AB4A}"/>
              </a:ext>
            </a:extLst>
          </p:cNvPr>
          <p:cNvCxnSpPr/>
          <p:nvPr/>
        </p:nvCxnSpPr>
        <p:spPr>
          <a:xfrm flipH="1" flipV="1">
            <a:off x="10166555" y="2084439"/>
            <a:ext cx="389967" cy="1641987"/>
          </a:xfrm>
          <a:prstGeom prst="line">
            <a:avLst/>
          </a:prstGeom>
        </p:spPr>
        <p:style>
          <a:lnRef idx="3">
            <a:schemeClr val="accent2"/>
          </a:lnRef>
          <a:fillRef idx="0">
            <a:schemeClr val="accent2"/>
          </a:fillRef>
          <a:effectRef idx="2">
            <a:schemeClr val="accent2"/>
          </a:effectRef>
          <a:fontRef idx="minor">
            <a:schemeClr val="tx1"/>
          </a:fontRef>
        </p:style>
      </p:cxnSp>
      <p:cxnSp>
        <p:nvCxnSpPr>
          <p:cNvPr id="38" name="Straight Connector 37">
            <a:extLst>
              <a:ext uri="{FF2B5EF4-FFF2-40B4-BE49-F238E27FC236}">
                <a16:creationId xmlns:a16="http://schemas.microsoft.com/office/drawing/2014/main" id="{3387B3E3-6085-7853-F14D-8E2E9CB05D40}"/>
              </a:ext>
            </a:extLst>
          </p:cNvPr>
          <p:cNvCxnSpPr/>
          <p:nvPr/>
        </p:nvCxnSpPr>
        <p:spPr>
          <a:xfrm flipV="1">
            <a:off x="9606116" y="2163097"/>
            <a:ext cx="560439" cy="3978411"/>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762856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FBE3EF-8D9F-3E99-68CB-73FD33FCB7F6}"/>
              </a:ext>
            </a:extLst>
          </p:cNvPr>
          <p:cNvPicPr>
            <a:picLocks noChangeAspect="1"/>
          </p:cNvPicPr>
          <p:nvPr/>
        </p:nvPicPr>
        <p:blipFill>
          <a:blip r:embed="rId2"/>
          <a:stretch>
            <a:fillRect/>
          </a:stretch>
        </p:blipFill>
        <p:spPr>
          <a:xfrm>
            <a:off x="460270" y="1501941"/>
            <a:ext cx="6528707" cy="5164833"/>
          </a:xfrm>
          <a:prstGeom prst="rect">
            <a:avLst/>
          </a:prstGeom>
        </p:spPr>
      </p:pic>
      <p:sp>
        <p:nvSpPr>
          <p:cNvPr id="7" name="Oval 6">
            <a:extLst>
              <a:ext uri="{FF2B5EF4-FFF2-40B4-BE49-F238E27FC236}">
                <a16:creationId xmlns:a16="http://schemas.microsoft.com/office/drawing/2014/main" id="{89CDB2F9-00C3-7384-AF56-F6D5633C3FAA}"/>
              </a:ext>
            </a:extLst>
          </p:cNvPr>
          <p:cNvSpPr/>
          <p:nvPr/>
        </p:nvSpPr>
        <p:spPr>
          <a:xfrm>
            <a:off x="1700981" y="4400954"/>
            <a:ext cx="757084" cy="682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126</a:t>
            </a:r>
          </a:p>
        </p:txBody>
      </p:sp>
      <p:sp>
        <p:nvSpPr>
          <p:cNvPr id="9" name="Oval 8">
            <a:extLst>
              <a:ext uri="{FF2B5EF4-FFF2-40B4-BE49-F238E27FC236}">
                <a16:creationId xmlns:a16="http://schemas.microsoft.com/office/drawing/2014/main" id="{B3C717F9-CF65-8B16-9301-1253C2C1186D}"/>
              </a:ext>
            </a:extLst>
          </p:cNvPr>
          <p:cNvSpPr/>
          <p:nvPr/>
        </p:nvSpPr>
        <p:spPr>
          <a:xfrm>
            <a:off x="3994233" y="3377098"/>
            <a:ext cx="971829" cy="922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3754</a:t>
            </a:r>
          </a:p>
        </p:txBody>
      </p:sp>
      <p:sp>
        <p:nvSpPr>
          <p:cNvPr id="13" name="TextBox 12">
            <a:extLst>
              <a:ext uri="{FF2B5EF4-FFF2-40B4-BE49-F238E27FC236}">
                <a16:creationId xmlns:a16="http://schemas.microsoft.com/office/drawing/2014/main" id="{D0C2C467-3FA2-193F-F7D2-CB38DA5F465C}"/>
              </a:ext>
            </a:extLst>
          </p:cNvPr>
          <p:cNvSpPr txBox="1"/>
          <p:nvPr/>
        </p:nvSpPr>
        <p:spPr>
          <a:xfrm>
            <a:off x="4001727" y="132232"/>
            <a:ext cx="3519950" cy="523220"/>
          </a:xfrm>
          <a:prstGeom prst="rect">
            <a:avLst/>
          </a:prstGeom>
          <a:noFill/>
        </p:spPr>
        <p:txBody>
          <a:bodyPr wrap="square" rtlCol="0">
            <a:spAutoFit/>
          </a:bodyPr>
          <a:lstStyle/>
          <a:p>
            <a:r>
              <a:rPr lang="en-US" sz="2800" b="1" u="sng"/>
              <a:t>Hierarchical Clustering</a:t>
            </a:r>
          </a:p>
        </p:txBody>
      </p:sp>
      <p:sp>
        <p:nvSpPr>
          <p:cNvPr id="14" name="TextBox 13">
            <a:extLst>
              <a:ext uri="{FF2B5EF4-FFF2-40B4-BE49-F238E27FC236}">
                <a16:creationId xmlns:a16="http://schemas.microsoft.com/office/drawing/2014/main" id="{557987F0-A676-0691-C8DF-6485C929474B}"/>
              </a:ext>
            </a:extLst>
          </p:cNvPr>
          <p:cNvSpPr txBox="1"/>
          <p:nvPr/>
        </p:nvSpPr>
        <p:spPr>
          <a:xfrm>
            <a:off x="548805" y="843337"/>
            <a:ext cx="4719484" cy="338554"/>
          </a:xfrm>
          <a:prstGeom prst="rect">
            <a:avLst/>
          </a:prstGeom>
          <a:noFill/>
        </p:spPr>
        <p:txBody>
          <a:bodyPr wrap="square" rtlCol="0">
            <a:spAutoFit/>
          </a:bodyPr>
          <a:lstStyle/>
          <a:p>
            <a:r>
              <a:rPr lang="en-US" sz="1600"/>
              <a:t>Closest neighbors.</a:t>
            </a:r>
          </a:p>
        </p:txBody>
      </p:sp>
      <p:cxnSp>
        <p:nvCxnSpPr>
          <p:cNvPr id="16" name="Straight Connector 15">
            <a:extLst>
              <a:ext uri="{FF2B5EF4-FFF2-40B4-BE49-F238E27FC236}">
                <a16:creationId xmlns:a16="http://schemas.microsoft.com/office/drawing/2014/main" id="{B88078D1-A82F-BA63-A47E-D450421D8F30}"/>
              </a:ext>
            </a:extLst>
          </p:cNvPr>
          <p:cNvCxnSpPr/>
          <p:nvPr/>
        </p:nvCxnSpPr>
        <p:spPr>
          <a:xfrm>
            <a:off x="1750141" y="5329083"/>
            <a:ext cx="580101"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3" name="Straight Connector 2">
            <a:extLst>
              <a:ext uri="{FF2B5EF4-FFF2-40B4-BE49-F238E27FC236}">
                <a16:creationId xmlns:a16="http://schemas.microsoft.com/office/drawing/2014/main" id="{8A34F1C1-CDF4-49FC-9236-D2B394F7AE46}"/>
              </a:ext>
            </a:extLst>
          </p:cNvPr>
          <p:cNvCxnSpPr/>
          <p:nvPr/>
        </p:nvCxnSpPr>
        <p:spPr>
          <a:xfrm>
            <a:off x="4886631" y="2536723"/>
            <a:ext cx="334297" cy="645463"/>
          </a:xfrm>
          <a:prstGeom prst="line">
            <a:avLst/>
          </a:prstGeom>
        </p:spPr>
        <p:style>
          <a:lnRef idx="3">
            <a:schemeClr val="accent2"/>
          </a:lnRef>
          <a:fillRef idx="0">
            <a:schemeClr val="accent2"/>
          </a:fillRef>
          <a:effectRef idx="2">
            <a:schemeClr val="accent2"/>
          </a:effectRef>
          <a:fontRef idx="minor">
            <a:schemeClr val="tx1"/>
          </a:fontRef>
        </p:style>
      </p:cxnSp>
      <p:cxnSp>
        <p:nvCxnSpPr>
          <p:cNvPr id="6" name="Straight Connector 5">
            <a:extLst>
              <a:ext uri="{FF2B5EF4-FFF2-40B4-BE49-F238E27FC236}">
                <a16:creationId xmlns:a16="http://schemas.microsoft.com/office/drawing/2014/main" id="{49A836D8-FCB8-F4EB-BE34-8552689E2338}"/>
              </a:ext>
            </a:extLst>
          </p:cNvPr>
          <p:cNvCxnSpPr/>
          <p:nvPr/>
        </p:nvCxnSpPr>
        <p:spPr>
          <a:xfrm flipV="1">
            <a:off x="4218038" y="2871019"/>
            <a:ext cx="835742" cy="471949"/>
          </a:xfrm>
          <a:prstGeom prst="line">
            <a:avLst/>
          </a:prstGeom>
        </p:spPr>
        <p:style>
          <a:lnRef idx="3">
            <a:schemeClr val="accent2"/>
          </a:lnRef>
          <a:fillRef idx="0">
            <a:schemeClr val="accent2"/>
          </a:fillRef>
          <a:effectRef idx="2">
            <a:schemeClr val="accent2"/>
          </a:effectRef>
          <a:fontRef idx="minor">
            <a:schemeClr val="tx1"/>
          </a:fontRef>
        </p:style>
      </p:cxnSp>
      <p:cxnSp>
        <p:nvCxnSpPr>
          <p:cNvPr id="4" name="Straight Connector 3">
            <a:extLst>
              <a:ext uri="{FF2B5EF4-FFF2-40B4-BE49-F238E27FC236}">
                <a16:creationId xmlns:a16="http://schemas.microsoft.com/office/drawing/2014/main" id="{DD61CEAD-08B7-8451-8F9F-0ACD0A1E6707}"/>
              </a:ext>
            </a:extLst>
          </p:cNvPr>
          <p:cNvCxnSpPr/>
          <p:nvPr/>
        </p:nvCxnSpPr>
        <p:spPr>
          <a:xfrm>
            <a:off x="2074606" y="4227871"/>
            <a:ext cx="0" cy="1101212"/>
          </a:xfrm>
          <a:prstGeom prst="line">
            <a:avLst/>
          </a:prstGeom>
        </p:spPr>
        <p:style>
          <a:lnRef idx="3">
            <a:schemeClr val="accent2"/>
          </a:lnRef>
          <a:fillRef idx="0">
            <a:schemeClr val="accent2"/>
          </a:fillRef>
          <a:effectRef idx="2">
            <a:schemeClr val="accent2"/>
          </a:effectRef>
          <a:fontRef idx="minor">
            <a:schemeClr val="tx1"/>
          </a:fontRef>
        </p:style>
      </p:cxnSp>
      <p:cxnSp>
        <p:nvCxnSpPr>
          <p:cNvPr id="8" name="Straight Connector 7">
            <a:extLst>
              <a:ext uri="{FF2B5EF4-FFF2-40B4-BE49-F238E27FC236}">
                <a16:creationId xmlns:a16="http://schemas.microsoft.com/office/drawing/2014/main" id="{43DA4D97-A007-8AFC-8AB0-ED81910BD0A4}"/>
              </a:ext>
            </a:extLst>
          </p:cNvPr>
          <p:cNvCxnSpPr/>
          <p:nvPr/>
        </p:nvCxnSpPr>
        <p:spPr>
          <a:xfrm flipH="1">
            <a:off x="4324388" y="3106992"/>
            <a:ext cx="311521" cy="1518079"/>
          </a:xfrm>
          <a:prstGeom prst="line">
            <a:avLst/>
          </a:prstGeom>
        </p:spPr>
        <p:style>
          <a:lnRef idx="3">
            <a:schemeClr val="accent2"/>
          </a:lnRef>
          <a:fillRef idx="0">
            <a:schemeClr val="accent2"/>
          </a:fillRef>
          <a:effectRef idx="2">
            <a:schemeClr val="accent2"/>
          </a:effectRef>
          <a:fontRef idx="minor">
            <a:schemeClr val="tx1"/>
          </a:fontRef>
        </p:style>
      </p:cxnSp>
      <p:cxnSp>
        <p:nvCxnSpPr>
          <p:cNvPr id="10" name="Straight Connector 9">
            <a:extLst>
              <a:ext uri="{FF2B5EF4-FFF2-40B4-BE49-F238E27FC236}">
                <a16:creationId xmlns:a16="http://schemas.microsoft.com/office/drawing/2014/main" id="{D195F041-A25E-EFE0-F237-2CC76FCF2C78}"/>
              </a:ext>
            </a:extLst>
          </p:cNvPr>
          <p:cNvCxnSpPr/>
          <p:nvPr/>
        </p:nvCxnSpPr>
        <p:spPr>
          <a:xfrm flipV="1">
            <a:off x="2074606" y="3824748"/>
            <a:ext cx="2349909" cy="924233"/>
          </a:xfrm>
          <a:prstGeom prst="line">
            <a:avLst/>
          </a:prstGeom>
        </p:spPr>
        <p:style>
          <a:lnRef idx="3">
            <a:schemeClr val="accent2"/>
          </a:lnRef>
          <a:fillRef idx="0">
            <a:schemeClr val="accent2"/>
          </a:fillRef>
          <a:effectRef idx="2">
            <a:schemeClr val="accent2"/>
          </a:effectRef>
          <a:fontRef idx="minor">
            <a:schemeClr val="tx1"/>
          </a:fontRef>
        </p:style>
      </p:cxnSp>
      <p:sp>
        <p:nvSpPr>
          <p:cNvPr id="2" name="Oval 1">
            <a:extLst>
              <a:ext uri="{FF2B5EF4-FFF2-40B4-BE49-F238E27FC236}">
                <a16:creationId xmlns:a16="http://schemas.microsoft.com/office/drawing/2014/main" id="{CA899A3A-0F8E-FDF6-CD32-3515E0EEA774}"/>
              </a:ext>
            </a:extLst>
          </p:cNvPr>
          <p:cNvSpPr/>
          <p:nvPr/>
        </p:nvSpPr>
        <p:spPr>
          <a:xfrm>
            <a:off x="10394210" y="4298461"/>
            <a:ext cx="614518" cy="594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a:t>
            </a:r>
          </a:p>
        </p:txBody>
      </p:sp>
      <p:sp>
        <p:nvSpPr>
          <p:cNvPr id="11" name="Oval 10">
            <a:extLst>
              <a:ext uri="{FF2B5EF4-FFF2-40B4-BE49-F238E27FC236}">
                <a16:creationId xmlns:a16="http://schemas.microsoft.com/office/drawing/2014/main" id="{A5CDE096-E281-B77F-9307-9BC960E725E1}"/>
              </a:ext>
            </a:extLst>
          </p:cNvPr>
          <p:cNvSpPr/>
          <p:nvPr/>
        </p:nvSpPr>
        <p:spPr>
          <a:xfrm>
            <a:off x="7874777" y="598437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12" name="Oval 11">
            <a:extLst>
              <a:ext uri="{FF2B5EF4-FFF2-40B4-BE49-F238E27FC236}">
                <a16:creationId xmlns:a16="http://schemas.microsoft.com/office/drawing/2014/main" id="{80E2F4DF-EC44-42FD-6D3F-E64B0062AE11}"/>
              </a:ext>
            </a:extLst>
          </p:cNvPr>
          <p:cNvSpPr/>
          <p:nvPr/>
        </p:nvSpPr>
        <p:spPr>
          <a:xfrm>
            <a:off x="8377121" y="598437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15" name="Oval 14">
            <a:extLst>
              <a:ext uri="{FF2B5EF4-FFF2-40B4-BE49-F238E27FC236}">
                <a16:creationId xmlns:a16="http://schemas.microsoft.com/office/drawing/2014/main" id="{D8CDF232-603D-F101-1EC4-316704034CB4}"/>
              </a:ext>
            </a:extLst>
          </p:cNvPr>
          <p:cNvSpPr/>
          <p:nvPr/>
        </p:nvSpPr>
        <p:spPr>
          <a:xfrm>
            <a:off x="10377004" y="598248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17" name="Oval 16">
            <a:extLst>
              <a:ext uri="{FF2B5EF4-FFF2-40B4-BE49-F238E27FC236}">
                <a16:creationId xmlns:a16="http://schemas.microsoft.com/office/drawing/2014/main" id="{D0FC73EF-2487-2E40-59B0-19302E2B5A01}"/>
              </a:ext>
            </a:extLst>
          </p:cNvPr>
          <p:cNvSpPr/>
          <p:nvPr/>
        </p:nvSpPr>
        <p:spPr>
          <a:xfrm>
            <a:off x="9437167" y="5998182"/>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8" name="Oval 17">
            <a:extLst>
              <a:ext uri="{FF2B5EF4-FFF2-40B4-BE49-F238E27FC236}">
                <a16:creationId xmlns:a16="http://schemas.microsoft.com/office/drawing/2014/main" id="{DC696C50-1A6A-717E-6F4B-37085417380E}"/>
              </a:ext>
            </a:extLst>
          </p:cNvPr>
          <p:cNvSpPr/>
          <p:nvPr/>
        </p:nvSpPr>
        <p:spPr>
          <a:xfrm>
            <a:off x="9924798" y="598248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19" name="Oval 18">
            <a:extLst>
              <a:ext uri="{FF2B5EF4-FFF2-40B4-BE49-F238E27FC236}">
                <a16:creationId xmlns:a16="http://schemas.microsoft.com/office/drawing/2014/main" id="{436241C6-2F17-744A-813A-ACDD4B0BA1AA}"/>
              </a:ext>
            </a:extLst>
          </p:cNvPr>
          <p:cNvSpPr/>
          <p:nvPr/>
        </p:nvSpPr>
        <p:spPr>
          <a:xfrm>
            <a:off x="8912075" y="5987845"/>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20" name="Oval 19">
            <a:extLst>
              <a:ext uri="{FF2B5EF4-FFF2-40B4-BE49-F238E27FC236}">
                <a16:creationId xmlns:a16="http://schemas.microsoft.com/office/drawing/2014/main" id="{1E4B57BE-30CF-4BE1-2219-735FAA68D0DE}"/>
              </a:ext>
            </a:extLst>
          </p:cNvPr>
          <p:cNvSpPr/>
          <p:nvPr/>
        </p:nvSpPr>
        <p:spPr>
          <a:xfrm>
            <a:off x="10864642" y="5978518"/>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21" name="Oval 20">
            <a:extLst>
              <a:ext uri="{FF2B5EF4-FFF2-40B4-BE49-F238E27FC236}">
                <a16:creationId xmlns:a16="http://schemas.microsoft.com/office/drawing/2014/main" id="{AD020D2E-DFD5-D9CD-9442-8DDB871256A4}"/>
              </a:ext>
            </a:extLst>
          </p:cNvPr>
          <p:cNvSpPr/>
          <p:nvPr/>
        </p:nvSpPr>
        <p:spPr>
          <a:xfrm>
            <a:off x="7923123" y="5033007"/>
            <a:ext cx="656919" cy="5794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sp>
        <p:nvSpPr>
          <p:cNvPr id="22" name="Oval 21">
            <a:extLst>
              <a:ext uri="{FF2B5EF4-FFF2-40B4-BE49-F238E27FC236}">
                <a16:creationId xmlns:a16="http://schemas.microsoft.com/office/drawing/2014/main" id="{49C76978-22FB-D423-469B-AC81D8C43296}"/>
              </a:ext>
            </a:extLst>
          </p:cNvPr>
          <p:cNvSpPr/>
          <p:nvPr/>
        </p:nvSpPr>
        <p:spPr>
          <a:xfrm>
            <a:off x="10087030" y="3337326"/>
            <a:ext cx="835742" cy="7388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a:t>
            </a:r>
          </a:p>
        </p:txBody>
      </p:sp>
      <p:sp>
        <p:nvSpPr>
          <p:cNvPr id="23" name="Oval 22">
            <a:extLst>
              <a:ext uri="{FF2B5EF4-FFF2-40B4-BE49-F238E27FC236}">
                <a16:creationId xmlns:a16="http://schemas.microsoft.com/office/drawing/2014/main" id="{D41EA285-6009-0F98-E3FA-763EFDB48B10}"/>
              </a:ext>
            </a:extLst>
          </p:cNvPr>
          <p:cNvSpPr/>
          <p:nvPr/>
        </p:nvSpPr>
        <p:spPr>
          <a:xfrm>
            <a:off x="8087069" y="2655005"/>
            <a:ext cx="757084" cy="682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126</a:t>
            </a:r>
          </a:p>
        </p:txBody>
      </p:sp>
      <p:sp>
        <p:nvSpPr>
          <p:cNvPr id="24" name="Oval 23">
            <a:extLst>
              <a:ext uri="{FF2B5EF4-FFF2-40B4-BE49-F238E27FC236}">
                <a16:creationId xmlns:a16="http://schemas.microsoft.com/office/drawing/2014/main" id="{DADD3A05-CB4D-A014-2817-B14E1757662B}"/>
              </a:ext>
            </a:extLst>
          </p:cNvPr>
          <p:cNvSpPr/>
          <p:nvPr/>
        </p:nvSpPr>
        <p:spPr>
          <a:xfrm>
            <a:off x="9680472" y="1622039"/>
            <a:ext cx="971829" cy="922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3754</a:t>
            </a:r>
          </a:p>
        </p:txBody>
      </p:sp>
      <p:cxnSp>
        <p:nvCxnSpPr>
          <p:cNvPr id="25" name="Straight Connector 24">
            <a:extLst>
              <a:ext uri="{FF2B5EF4-FFF2-40B4-BE49-F238E27FC236}">
                <a16:creationId xmlns:a16="http://schemas.microsoft.com/office/drawing/2014/main" id="{131C500A-BC0B-994A-B999-90785EFB06C5}"/>
              </a:ext>
            </a:extLst>
          </p:cNvPr>
          <p:cNvCxnSpPr/>
          <p:nvPr/>
        </p:nvCxnSpPr>
        <p:spPr>
          <a:xfrm flipV="1">
            <a:off x="8023123" y="5338916"/>
            <a:ext cx="245806"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26" name="Straight Connector 25">
            <a:extLst>
              <a:ext uri="{FF2B5EF4-FFF2-40B4-BE49-F238E27FC236}">
                <a16:creationId xmlns:a16="http://schemas.microsoft.com/office/drawing/2014/main" id="{FAC7B9EA-8406-09E0-091A-45507C1168B1}"/>
              </a:ext>
            </a:extLst>
          </p:cNvPr>
          <p:cNvCxnSpPr/>
          <p:nvPr/>
        </p:nvCxnSpPr>
        <p:spPr>
          <a:xfrm flipH="1" flipV="1">
            <a:off x="8268929" y="5338916"/>
            <a:ext cx="311113"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27" name="Straight Connector 26">
            <a:extLst>
              <a:ext uri="{FF2B5EF4-FFF2-40B4-BE49-F238E27FC236}">
                <a16:creationId xmlns:a16="http://schemas.microsoft.com/office/drawing/2014/main" id="{1E3F984F-4885-1641-9D3E-12C59EE09C25}"/>
              </a:ext>
            </a:extLst>
          </p:cNvPr>
          <p:cNvCxnSpPr>
            <a:cxnSpLocks/>
          </p:cNvCxnSpPr>
          <p:nvPr/>
        </p:nvCxnSpPr>
        <p:spPr>
          <a:xfrm>
            <a:off x="10701469" y="4601497"/>
            <a:ext cx="298088" cy="1494503"/>
          </a:xfrm>
          <a:prstGeom prst="line">
            <a:avLst/>
          </a:prstGeom>
        </p:spPr>
        <p:style>
          <a:lnRef idx="3">
            <a:schemeClr val="accent2"/>
          </a:lnRef>
          <a:fillRef idx="0">
            <a:schemeClr val="accent2"/>
          </a:fillRef>
          <a:effectRef idx="2">
            <a:schemeClr val="accent2"/>
          </a:effectRef>
          <a:fontRef idx="minor">
            <a:schemeClr val="tx1"/>
          </a:fontRef>
        </p:style>
      </p:cxnSp>
      <p:cxnSp>
        <p:nvCxnSpPr>
          <p:cNvPr id="28" name="Straight Connector 27">
            <a:extLst>
              <a:ext uri="{FF2B5EF4-FFF2-40B4-BE49-F238E27FC236}">
                <a16:creationId xmlns:a16="http://schemas.microsoft.com/office/drawing/2014/main" id="{C06A7A2F-9C16-BFAA-8A05-AF0D0BBD734D}"/>
              </a:ext>
            </a:extLst>
          </p:cNvPr>
          <p:cNvCxnSpPr/>
          <p:nvPr/>
        </p:nvCxnSpPr>
        <p:spPr>
          <a:xfrm flipV="1">
            <a:off x="10550013" y="4670323"/>
            <a:ext cx="151456" cy="1494503"/>
          </a:xfrm>
          <a:prstGeom prst="line">
            <a:avLst/>
          </a:prstGeom>
        </p:spPr>
        <p:style>
          <a:lnRef idx="3">
            <a:schemeClr val="accent2"/>
          </a:lnRef>
          <a:fillRef idx="0">
            <a:schemeClr val="accent2"/>
          </a:fillRef>
          <a:effectRef idx="2">
            <a:schemeClr val="accent2"/>
          </a:effectRef>
          <a:fontRef idx="minor">
            <a:schemeClr val="tx1"/>
          </a:fontRef>
        </p:style>
      </p:cxnSp>
      <p:cxnSp>
        <p:nvCxnSpPr>
          <p:cNvPr id="31" name="Straight Connector 30">
            <a:extLst>
              <a:ext uri="{FF2B5EF4-FFF2-40B4-BE49-F238E27FC236}">
                <a16:creationId xmlns:a16="http://schemas.microsoft.com/office/drawing/2014/main" id="{BCF33807-2878-9F99-3635-5710C716D11C}"/>
              </a:ext>
            </a:extLst>
          </p:cNvPr>
          <p:cNvCxnSpPr/>
          <p:nvPr/>
        </p:nvCxnSpPr>
        <p:spPr>
          <a:xfrm flipH="1" flipV="1">
            <a:off x="10545444" y="3726426"/>
            <a:ext cx="151456" cy="875071"/>
          </a:xfrm>
          <a:prstGeom prst="line">
            <a:avLst/>
          </a:prstGeom>
        </p:spPr>
        <p:style>
          <a:lnRef idx="3">
            <a:schemeClr val="accent2"/>
          </a:lnRef>
          <a:fillRef idx="0">
            <a:schemeClr val="accent2"/>
          </a:fillRef>
          <a:effectRef idx="2">
            <a:schemeClr val="accent2"/>
          </a:effectRef>
          <a:fontRef idx="minor">
            <a:schemeClr val="tx1"/>
          </a:fontRef>
        </p:style>
      </p:cxnSp>
      <p:cxnSp>
        <p:nvCxnSpPr>
          <p:cNvPr id="32" name="Straight Connector 31">
            <a:extLst>
              <a:ext uri="{FF2B5EF4-FFF2-40B4-BE49-F238E27FC236}">
                <a16:creationId xmlns:a16="http://schemas.microsoft.com/office/drawing/2014/main" id="{F2314972-C3B7-DE3F-9322-377871432837}"/>
              </a:ext>
            </a:extLst>
          </p:cNvPr>
          <p:cNvCxnSpPr/>
          <p:nvPr/>
        </p:nvCxnSpPr>
        <p:spPr>
          <a:xfrm flipV="1">
            <a:off x="10082461" y="3726426"/>
            <a:ext cx="462983" cy="2438400"/>
          </a:xfrm>
          <a:prstGeom prst="line">
            <a:avLst/>
          </a:prstGeom>
        </p:spPr>
        <p:style>
          <a:lnRef idx="3">
            <a:schemeClr val="accent2"/>
          </a:lnRef>
          <a:fillRef idx="0">
            <a:schemeClr val="accent2"/>
          </a:fillRef>
          <a:effectRef idx="2">
            <a:schemeClr val="accent2"/>
          </a:effectRef>
          <a:fontRef idx="minor">
            <a:schemeClr val="tx1"/>
          </a:fontRef>
        </p:style>
      </p:cxnSp>
      <p:cxnSp>
        <p:nvCxnSpPr>
          <p:cNvPr id="33" name="Straight Connector 32">
            <a:extLst>
              <a:ext uri="{FF2B5EF4-FFF2-40B4-BE49-F238E27FC236}">
                <a16:creationId xmlns:a16="http://schemas.microsoft.com/office/drawing/2014/main" id="{8B24A635-1584-40EC-527A-E1E6AE5B0663}"/>
              </a:ext>
            </a:extLst>
          </p:cNvPr>
          <p:cNvCxnSpPr/>
          <p:nvPr/>
        </p:nvCxnSpPr>
        <p:spPr>
          <a:xfrm flipH="1" flipV="1">
            <a:off x="8459125" y="3083169"/>
            <a:ext cx="589936" cy="3093509"/>
          </a:xfrm>
          <a:prstGeom prst="line">
            <a:avLst/>
          </a:prstGeom>
        </p:spPr>
        <p:style>
          <a:lnRef idx="3">
            <a:schemeClr val="accent2"/>
          </a:lnRef>
          <a:fillRef idx="0">
            <a:schemeClr val="accent2"/>
          </a:fillRef>
          <a:effectRef idx="2">
            <a:schemeClr val="accent2"/>
          </a:effectRef>
          <a:fontRef idx="minor">
            <a:schemeClr val="tx1"/>
          </a:fontRef>
        </p:style>
      </p:cxnSp>
      <p:cxnSp>
        <p:nvCxnSpPr>
          <p:cNvPr id="34" name="Straight Connector 33">
            <a:extLst>
              <a:ext uri="{FF2B5EF4-FFF2-40B4-BE49-F238E27FC236}">
                <a16:creationId xmlns:a16="http://schemas.microsoft.com/office/drawing/2014/main" id="{6DB0CF8D-1620-A7DA-AC0B-AC9C912932C7}"/>
              </a:ext>
            </a:extLst>
          </p:cNvPr>
          <p:cNvCxnSpPr/>
          <p:nvPr/>
        </p:nvCxnSpPr>
        <p:spPr>
          <a:xfrm flipV="1">
            <a:off x="8262480" y="3083169"/>
            <a:ext cx="196645" cy="2281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35" name="Straight Connector 34">
            <a:extLst>
              <a:ext uri="{FF2B5EF4-FFF2-40B4-BE49-F238E27FC236}">
                <a16:creationId xmlns:a16="http://schemas.microsoft.com/office/drawing/2014/main" id="{3C28D02D-ADEE-24E9-E9E4-9E9D2045F477}"/>
              </a:ext>
            </a:extLst>
          </p:cNvPr>
          <p:cNvCxnSpPr/>
          <p:nvPr/>
        </p:nvCxnSpPr>
        <p:spPr>
          <a:xfrm flipH="1" flipV="1">
            <a:off x="10166555" y="2084439"/>
            <a:ext cx="389967" cy="1641987"/>
          </a:xfrm>
          <a:prstGeom prst="line">
            <a:avLst/>
          </a:prstGeom>
        </p:spPr>
        <p:style>
          <a:lnRef idx="3">
            <a:schemeClr val="accent2"/>
          </a:lnRef>
          <a:fillRef idx="0">
            <a:schemeClr val="accent2"/>
          </a:fillRef>
          <a:effectRef idx="2">
            <a:schemeClr val="accent2"/>
          </a:effectRef>
          <a:fontRef idx="minor">
            <a:schemeClr val="tx1"/>
          </a:fontRef>
        </p:style>
      </p:cxnSp>
      <p:cxnSp>
        <p:nvCxnSpPr>
          <p:cNvPr id="36" name="Straight Connector 35">
            <a:extLst>
              <a:ext uri="{FF2B5EF4-FFF2-40B4-BE49-F238E27FC236}">
                <a16:creationId xmlns:a16="http://schemas.microsoft.com/office/drawing/2014/main" id="{562E69F5-78EC-6370-D668-22F6DB4F43A7}"/>
              </a:ext>
            </a:extLst>
          </p:cNvPr>
          <p:cNvCxnSpPr/>
          <p:nvPr/>
        </p:nvCxnSpPr>
        <p:spPr>
          <a:xfrm flipV="1">
            <a:off x="9606116" y="2163097"/>
            <a:ext cx="560439" cy="3978411"/>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27430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FBE3EF-8D9F-3E99-68CB-73FD33FCB7F6}"/>
              </a:ext>
            </a:extLst>
          </p:cNvPr>
          <p:cNvPicPr>
            <a:picLocks noChangeAspect="1"/>
          </p:cNvPicPr>
          <p:nvPr/>
        </p:nvPicPr>
        <p:blipFill>
          <a:blip r:embed="rId2"/>
          <a:stretch>
            <a:fillRect/>
          </a:stretch>
        </p:blipFill>
        <p:spPr>
          <a:xfrm>
            <a:off x="371779" y="1531440"/>
            <a:ext cx="6528707" cy="5164833"/>
          </a:xfrm>
          <a:prstGeom prst="rect">
            <a:avLst/>
          </a:prstGeom>
        </p:spPr>
      </p:pic>
      <p:sp>
        <p:nvSpPr>
          <p:cNvPr id="7" name="Oval 6">
            <a:extLst>
              <a:ext uri="{FF2B5EF4-FFF2-40B4-BE49-F238E27FC236}">
                <a16:creationId xmlns:a16="http://schemas.microsoft.com/office/drawing/2014/main" id="{89CDB2F9-00C3-7384-AF56-F6D5633C3FAA}"/>
              </a:ext>
            </a:extLst>
          </p:cNvPr>
          <p:cNvSpPr/>
          <p:nvPr/>
        </p:nvSpPr>
        <p:spPr>
          <a:xfrm>
            <a:off x="2541679" y="3508922"/>
            <a:ext cx="1482824" cy="14378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1263754</a:t>
            </a:r>
          </a:p>
        </p:txBody>
      </p:sp>
      <p:sp>
        <p:nvSpPr>
          <p:cNvPr id="13" name="TextBox 12">
            <a:extLst>
              <a:ext uri="{FF2B5EF4-FFF2-40B4-BE49-F238E27FC236}">
                <a16:creationId xmlns:a16="http://schemas.microsoft.com/office/drawing/2014/main" id="{D0C2C467-3FA2-193F-F7D2-CB38DA5F465C}"/>
              </a:ext>
            </a:extLst>
          </p:cNvPr>
          <p:cNvSpPr txBox="1"/>
          <p:nvPr/>
        </p:nvSpPr>
        <p:spPr>
          <a:xfrm>
            <a:off x="4001726" y="132232"/>
            <a:ext cx="3529783" cy="523220"/>
          </a:xfrm>
          <a:prstGeom prst="rect">
            <a:avLst/>
          </a:prstGeom>
          <a:noFill/>
        </p:spPr>
        <p:txBody>
          <a:bodyPr wrap="square" rtlCol="0">
            <a:spAutoFit/>
          </a:bodyPr>
          <a:lstStyle/>
          <a:p>
            <a:r>
              <a:rPr lang="en-US" sz="2800" b="1" u="sng"/>
              <a:t>Hierarchical Clustering</a:t>
            </a:r>
          </a:p>
        </p:txBody>
      </p:sp>
      <p:sp>
        <p:nvSpPr>
          <p:cNvPr id="14" name="TextBox 13">
            <a:extLst>
              <a:ext uri="{FF2B5EF4-FFF2-40B4-BE49-F238E27FC236}">
                <a16:creationId xmlns:a16="http://schemas.microsoft.com/office/drawing/2014/main" id="{557987F0-A676-0691-C8DF-6485C929474B}"/>
              </a:ext>
            </a:extLst>
          </p:cNvPr>
          <p:cNvSpPr txBox="1"/>
          <p:nvPr/>
        </p:nvSpPr>
        <p:spPr>
          <a:xfrm>
            <a:off x="548805" y="843337"/>
            <a:ext cx="7424574" cy="830997"/>
          </a:xfrm>
          <a:prstGeom prst="rect">
            <a:avLst/>
          </a:prstGeom>
          <a:noFill/>
        </p:spPr>
        <p:txBody>
          <a:bodyPr wrap="square" rtlCol="0">
            <a:spAutoFit/>
          </a:bodyPr>
          <a:lstStyle/>
          <a:p>
            <a:r>
              <a:rPr lang="en-US" sz="1600"/>
              <a:t>And joining.  Note that the hierarchical clustering gives us, at least by some metric, the most natural way to group the data points into 7, 6, 5, 4, 3, 2, 1 clusters.  So we can use it to explore different clustering possibilities.</a:t>
            </a:r>
          </a:p>
        </p:txBody>
      </p:sp>
      <p:cxnSp>
        <p:nvCxnSpPr>
          <p:cNvPr id="16" name="Straight Connector 15">
            <a:extLst>
              <a:ext uri="{FF2B5EF4-FFF2-40B4-BE49-F238E27FC236}">
                <a16:creationId xmlns:a16="http://schemas.microsoft.com/office/drawing/2014/main" id="{B88078D1-A82F-BA63-A47E-D450421D8F30}"/>
              </a:ext>
            </a:extLst>
          </p:cNvPr>
          <p:cNvCxnSpPr/>
          <p:nvPr/>
        </p:nvCxnSpPr>
        <p:spPr>
          <a:xfrm>
            <a:off x="1661650" y="5329083"/>
            <a:ext cx="580101"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3" name="Straight Connector 2">
            <a:extLst>
              <a:ext uri="{FF2B5EF4-FFF2-40B4-BE49-F238E27FC236}">
                <a16:creationId xmlns:a16="http://schemas.microsoft.com/office/drawing/2014/main" id="{8A34F1C1-CDF4-49FC-9236-D2B394F7AE46}"/>
              </a:ext>
            </a:extLst>
          </p:cNvPr>
          <p:cNvCxnSpPr/>
          <p:nvPr/>
        </p:nvCxnSpPr>
        <p:spPr>
          <a:xfrm>
            <a:off x="4798140" y="2536723"/>
            <a:ext cx="334297" cy="645463"/>
          </a:xfrm>
          <a:prstGeom prst="line">
            <a:avLst/>
          </a:prstGeom>
        </p:spPr>
        <p:style>
          <a:lnRef idx="3">
            <a:schemeClr val="accent2"/>
          </a:lnRef>
          <a:fillRef idx="0">
            <a:schemeClr val="accent2"/>
          </a:fillRef>
          <a:effectRef idx="2">
            <a:schemeClr val="accent2"/>
          </a:effectRef>
          <a:fontRef idx="minor">
            <a:schemeClr val="tx1"/>
          </a:fontRef>
        </p:style>
      </p:cxnSp>
      <p:cxnSp>
        <p:nvCxnSpPr>
          <p:cNvPr id="6" name="Straight Connector 5">
            <a:extLst>
              <a:ext uri="{FF2B5EF4-FFF2-40B4-BE49-F238E27FC236}">
                <a16:creationId xmlns:a16="http://schemas.microsoft.com/office/drawing/2014/main" id="{49A836D8-FCB8-F4EB-BE34-8552689E2338}"/>
              </a:ext>
            </a:extLst>
          </p:cNvPr>
          <p:cNvCxnSpPr/>
          <p:nvPr/>
        </p:nvCxnSpPr>
        <p:spPr>
          <a:xfrm flipV="1">
            <a:off x="4129547" y="2871019"/>
            <a:ext cx="835742" cy="471949"/>
          </a:xfrm>
          <a:prstGeom prst="line">
            <a:avLst/>
          </a:prstGeom>
        </p:spPr>
        <p:style>
          <a:lnRef idx="3">
            <a:schemeClr val="accent2"/>
          </a:lnRef>
          <a:fillRef idx="0">
            <a:schemeClr val="accent2"/>
          </a:fillRef>
          <a:effectRef idx="2">
            <a:schemeClr val="accent2"/>
          </a:effectRef>
          <a:fontRef idx="minor">
            <a:schemeClr val="tx1"/>
          </a:fontRef>
        </p:style>
      </p:cxnSp>
      <p:cxnSp>
        <p:nvCxnSpPr>
          <p:cNvPr id="4" name="Straight Connector 3">
            <a:extLst>
              <a:ext uri="{FF2B5EF4-FFF2-40B4-BE49-F238E27FC236}">
                <a16:creationId xmlns:a16="http://schemas.microsoft.com/office/drawing/2014/main" id="{DD61CEAD-08B7-8451-8F9F-0ACD0A1E6707}"/>
              </a:ext>
            </a:extLst>
          </p:cNvPr>
          <p:cNvCxnSpPr/>
          <p:nvPr/>
        </p:nvCxnSpPr>
        <p:spPr>
          <a:xfrm>
            <a:off x="1986115" y="4227871"/>
            <a:ext cx="0" cy="1101212"/>
          </a:xfrm>
          <a:prstGeom prst="line">
            <a:avLst/>
          </a:prstGeom>
        </p:spPr>
        <p:style>
          <a:lnRef idx="3">
            <a:schemeClr val="accent2"/>
          </a:lnRef>
          <a:fillRef idx="0">
            <a:schemeClr val="accent2"/>
          </a:fillRef>
          <a:effectRef idx="2">
            <a:schemeClr val="accent2"/>
          </a:effectRef>
          <a:fontRef idx="minor">
            <a:schemeClr val="tx1"/>
          </a:fontRef>
        </p:style>
      </p:cxnSp>
      <p:cxnSp>
        <p:nvCxnSpPr>
          <p:cNvPr id="8" name="Straight Connector 7">
            <a:extLst>
              <a:ext uri="{FF2B5EF4-FFF2-40B4-BE49-F238E27FC236}">
                <a16:creationId xmlns:a16="http://schemas.microsoft.com/office/drawing/2014/main" id="{43DA4D97-A007-8AFC-8AB0-ED81910BD0A4}"/>
              </a:ext>
            </a:extLst>
          </p:cNvPr>
          <p:cNvCxnSpPr/>
          <p:nvPr/>
        </p:nvCxnSpPr>
        <p:spPr>
          <a:xfrm flipH="1">
            <a:off x="4235897" y="3106992"/>
            <a:ext cx="311521" cy="1518079"/>
          </a:xfrm>
          <a:prstGeom prst="line">
            <a:avLst/>
          </a:prstGeom>
        </p:spPr>
        <p:style>
          <a:lnRef idx="3">
            <a:schemeClr val="accent2"/>
          </a:lnRef>
          <a:fillRef idx="0">
            <a:schemeClr val="accent2"/>
          </a:fillRef>
          <a:effectRef idx="2">
            <a:schemeClr val="accent2"/>
          </a:effectRef>
          <a:fontRef idx="minor">
            <a:schemeClr val="tx1"/>
          </a:fontRef>
        </p:style>
      </p:cxnSp>
      <p:cxnSp>
        <p:nvCxnSpPr>
          <p:cNvPr id="10" name="Straight Connector 9">
            <a:extLst>
              <a:ext uri="{FF2B5EF4-FFF2-40B4-BE49-F238E27FC236}">
                <a16:creationId xmlns:a16="http://schemas.microsoft.com/office/drawing/2014/main" id="{D195F041-A25E-EFE0-F237-2CC76FCF2C78}"/>
              </a:ext>
            </a:extLst>
          </p:cNvPr>
          <p:cNvCxnSpPr/>
          <p:nvPr/>
        </p:nvCxnSpPr>
        <p:spPr>
          <a:xfrm flipV="1">
            <a:off x="1986115" y="3824748"/>
            <a:ext cx="2349909" cy="924233"/>
          </a:xfrm>
          <a:prstGeom prst="line">
            <a:avLst/>
          </a:prstGeom>
        </p:spPr>
        <p:style>
          <a:lnRef idx="3">
            <a:schemeClr val="accent2"/>
          </a:lnRef>
          <a:fillRef idx="0">
            <a:schemeClr val="accent2"/>
          </a:fillRef>
          <a:effectRef idx="2">
            <a:schemeClr val="accent2"/>
          </a:effectRef>
          <a:fontRef idx="minor">
            <a:schemeClr val="tx1"/>
          </a:fontRef>
        </p:style>
      </p:cxnSp>
      <p:sp>
        <p:nvSpPr>
          <p:cNvPr id="2" name="Oval 1">
            <a:extLst>
              <a:ext uri="{FF2B5EF4-FFF2-40B4-BE49-F238E27FC236}">
                <a16:creationId xmlns:a16="http://schemas.microsoft.com/office/drawing/2014/main" id="{9DE60B1F-ACEE-9563-8CD7-3B3B4B3DF250}"/>
              </a:ext>
            </a:extLst>
          </p:cNvPr>
          <p:cNvSpPr/>
          <p:nvPr/>
        </p:nvSpPr>
        <p:spPr>
          <a:xfrm>
            <a:off x="10394210" y="4416446"/>
            <a:ext cx="614518" cy="594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a:t>
            </a:r>
          </a:p>
        </p:txBody>
      </p:sp>
      <p:sp>
        <p:nvSpPr>
          <p:cNvPr id="9" name="Oval 8">
            <a:extLst>
              <a:ext uri="{FF2B5EF4-FFF2-40B4-BE49-F238E27FC236}">
                <a16:creationId xmlns:a16="http://schemas.microsoft.com/office/drawing/2014/main" id="{1893DADF-FF80-AC91-FFF9-C5D8F07420F4}"/>
              </a:ext>
            </a:extLst>
          </p:cNvPr>
          <p:cNvSpPr/>
          <p:nvPr/>
        </p:nvSpPr>
        <p:spPr>
          <a:xfrm>
            <a:off x="7874777" y="610236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11" name="Oval 10">
            <a:extLst>
              <a:ext uri="{FF2B5EF4-FFF2-40B4-BE49-F238E27FC236}">
                <a16:creationId xmlns:a16="http://schemas.microsoft.com/office/drawing/2014/main" id="{67487346-4013-48F5-CE1D-73AF93C8D0E6}"/>
              </a:ext>
            </a:extLst>
          </p:cNvPr>
          <p:cNvSpPr/>
          <p:nvPr/>
        </p:nvSpPr>
        <p:spPr>
          <a:xfrm>
            <a:off x="8377121" y="610236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12" name="Oval 11">
            <a:extLst>
              <a:ext uri="{FF2B5EF4-FFF2-40B4-BE49-F238E27FC236}">
                <a16:creationId xmlns:a16="http://schemas.microsoft.com/office/drawing/2014/main" id="{8770E67C-9EA7-36D8-529F-7BAC3F5DEF87}"/>
              </a:ext>
            </a:extLst>
          </p:cNvPr>
          <p:cNvSpPr/>
          <p:nvPr/>
        </p:nvSpPr>
        <p:spPr>
          <a:xfrm>
            <a:off x="10377004" y="610047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15" name="Oval 14">
            <a:extLst>
              <a:ext uri="{FF2B5EF4-FFF2-40B4-BE49-F238E27FC236}">
                <a16:creationId xmlns:a16="http://schemas.microsoft.com/office/drawing/2014/main" id="{502D1CE5-A61C-1A91-2A40-1276375CA1B8}"/>
              </a:ext>
            </a:extLst>
          </p:cNvPr>
          <p:cNvSpPr/>
          <p:nvPr/>
        </p:nvSpPr>
        <p:spPr>
          <a:xfrm>
            <a:off x="9437167" y="611616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7" name="Oval 16">
            <a:extLst>
              <a:ext uri="{FF2B5EF4-FFF2-40B4-BE49-F238E27FC236}">
                <a16:creationId xmlns:a16="http://schemas.microsoft.com/office/drawing/2014/main" id="{A020391F-16CF-24E5-DCDE-22249558D204}"/>
              </a:ext>
            </a:extLst>
          </p:cNvPr>
          <p:cNvSpPr/>
          <p:nvPr/>
        </p:nvSpPr>
        <p:spPr>
          <a:xfrm>
            <a:off x="9924798" y="610047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18" name="Oval 17">
            <a:extLst>
              <a:ext uri="{FF2B5EF4-FFF2-40B4-BE49-F238E27FC236}">
                <a16:creationId xmlns:a16="http://schemas.microsoft.com/office/drawing/2014/main" id="{E6DC70BF-1D99-5FAD-9FD3-24251A45739A}"/>
              </a:ext>
            </a:extLst>
          </p:cNvPr>
          <p:cNvSpPr/>
          <p:nvPr/>
        </p:nvSpPr>
        <p:spPr>
          <a:xfrm>
            <a:off x="8912075" y="6105830"/>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19" name="Oval 18">
            <a:extLst>
              <a:ext uri="{FF2B5EF4-FFF2-40B4-BE49-F238E27FC236}">
                <a16:creationId xmlns:a16="http://schemas.microsoft.com/office/drawing/2014/main" id="{EB229ED8-3A19-6B06-23B3-C193E63068C8}"/>
              </a:ext>
            </a:extLst>
          </p:cNvPr>
          <p:cNvSpPr/>
          <p:nvPr/>
        </p:nvSpPr>
        <p:spPr>
          <a:xfrm>
            <a:off x="10864642" y="6096503"/>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20" name="Oval 19">
            <a:extLst>
              <a:ext uri="{FF2B5EF4-FFF2-40B4-BE49-F238E27FC236}">
                <a16:creationId xmlns:a16="http://schemas.microsoft.com/office/drawing/2014/main" id="{123CBD93-73B7-6F25-2A5C-3EBB244861F4}"/>
              </a:ext>
            </a:extLst>
          </p:cNvPr>
          <p:cNvSpPr/>
          <p:nvPr/>
        </p:nvSpPr>
        <p:spPr>
          <a:xfrm>
            <a:off x="7923123" y="5150992"/>
            <a:ext cx="656919" cy="5794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sp>
        <p:nvSpPr>
          <p:cNvPr id="21" name="Oval 20">
            <a:extLst>
              <a:ext uri="{FF2B5EF4-FFF2-40B4-BE49-F238E27FC236}">
                <a16:creationId xmlns:a16="http://schemas.microsoft.com/office/drawing/2014/main" id="{7C84B0BB-93F9-C9AA-053C-089A1FC2D3ED}"/>
              </a:ext>
            </a:extLst>
          </p:cNvPr>
          <p:cNvSpPr/>
          <p:nvPr/>
        </p:nvSpPr>
        <p:spPr>
          <a:xfrm>
            <a:off x="10087030" y="3455311"/>
            <a:ext cx="835742" cy="7388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a:t>
            </a:r>
          </a:p>
        </p:txBody>
      </p:sp>
      <p:sp>
        <p:nvSpPr>
          <p:cNvPr id="22" name="Oval 21">
            <a:extLst>
              <a:ext uri="{FF2B5EF4-FFF2-40B4-BE49-F238E27FC236}">
                <a16:creationId xmlns:a16="http://schemas.microsoft.com/office/drawing/2014/main" id="{6196023B-A687-B64F-B911-5190140384A4}"/>
              </a:ext>
            </a:extLst>
          </p:cNvPr>
          <p:cNvSpPr/>
          <p:nvPr/>
        </p:nvSpPr>
        <p:spPr>
          <a:xfrm>
            <a:off x="8087069" y="2772990"/>
            <a:ext cx="757084" cy="682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126</a:t>
            </a:r>
          </a:p>
        </p:txBody>
      </p:sp>
      <p:sp>
        <p:nvSpPr>
          <p:cNvPr id="23" name="Oval 22">
            <a:extLst>
              <a:ext uri="{FF2B5EF4-FFF2-40B4-BE49-F238E27FC236}">
                <a16:creationId xmlns:a16="http://schemas.microsoft.com/office/drawing/2014/main" id="{3FAC6991-4C4C-4058-9752-7C950C15EEFF}"/>
              </a:ext>
            </a:extLst>
          </p:cNvPr>
          <p:cNvSpPr/>
          <p:nvPr/>
        </p:nvSpPr>
        <p:spPr>
          <a:xfrm>
            <a:off x="9680472" y="1740024"/>
            <a:ext cx="971829" cy="922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3754</a:t>
            </a:r>
          </a:p>
        </p:txBody>
      </p:sp>
      <p:sp>
        <p:nvSpPr>
          <p:cNvPr id="24" name="Oval 23">
            <a:extLst>
              <a:ext uri="{FF2B5EF4-FFF2-40B4-BE49-F238E27FC236}">
                <a16:creationId xmlns:a16="http://schemas.microsoft.com/office/drawing/2014/main" id="{2EA76A19-D159-9C41-53F0-22BF3B1F9943}"/>
              </a:ext>
            </a:extLst>
          </p:cNvPr>
          <p:cNvSpPr/>
          <p:nvPr/>
        </p:nvSpPr>
        <p:spPr>
          <a:xfrm>
            <a:off x="8631902" y="190259"/>
            <a:ext cx="1482824" cy="14378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1263754</a:t>
            </a:r>
          </a:p>
        </p:txBody>
      </p:sp>
      <p:cxnSp>
        <p:nvCxnSpPr>
          <p:cNvPr id="25" name="Straight Connector 24">
            <a:extLst>
              <a:ext uri="{FF2B5EF4-FFF2-40B4-BE49-F238E27FC236}">
                <a16:creationId xmlns:a16="http://schemas.microsoft.com/office/drawing/2014/main" id="{2650C925-1377-8058-4AB7-D53067BE320D}"/>
              </a:ext>
            </a:extLst>
          </p:cNvPr>
          <p:cNvCxnSpPr/>
          <p:nvPr/>
        </p:nvCxnSpPr>
        <p:spPr>
          <a:xfrm flipV="1">
            <a:off x="8023123" y="5437236"/>
            <a:ext cx="245806"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26" name="Straight Connector 25">
            <a:extLst>
              <a:ext uri="{FF2B5EF4-FFF2-40B4-BE49-F238E27FC236}">
                <a16:creationId xmlns:a16="http://schemas.microsoft.com/office/drawing/2014/main" id="{1D20270F-8A25-1DAA-17D9-A23360826AEB}"/>
              </a:ext>
            </a:extLst>
          </p:cNvPr>
          <p:cNvCxnSpPr/>
          <p:nvPr/>
        </p:nvCxnSpPr>
        <p:spPr>
          <a:xfrm flipH="1" flipV="1">
            <a:off x="8268929" y="5437236"/>
            <a:ext cx="311113"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27" name="Straight Connector 26">
            <a:extLst>
              <a:ext uri="{FF2B5EF4-FFF2-40B4-BE49-F238E27FC236}">
                <a16:creationId xmlns:a16="http://schemas.microsoft.com/office/drawing/2014/main" id="{7C8B6F65-BFE3-D820-2D8F-23A224854563}"/>
              </a:ext>
            </a:extLst>
          </p:cNvPr>
          <p:cNvCxnSpPr>
            <a:cxnSpLocks/>
          </p:cNvCxnSpPr>
          <p:nvPr/>
        </p:nvCxnSpPr>
        <p:spPr>
          <a:xfrm>
            <a:off x="10701469" y="4699817"/>
            <a:ext cx="373636" cy="1494503"/>
          </a:xfrm>
          <a:prstGeom prst="line">
            <a:avLst/>
          </a:prstGeom>
        </p:spPr>
        <p:style>
          <a:lnRef idx="3">
            <a:schemeClr val="accent2"/>
          </a:lnRef>
          <a:fillRef idx="0">
            <a:schemeClr val="accent2"/>
          </a:fillRef>
          <a:effectRef idx="2">
            <a:schemeClr val="accent2"/>
          </a:effectRef>
          <a:fontRef idx="minor">
            <a:schemeClr val="tx1"/>
          </a:fontRef>
        </p:style>
      </p:cxnSp>
      <p:cxnSp>
        <p:nvCxnSpPr>
          <p:cNvPr id="28" name="Straight Connector 27">
            <a:extLst>
              <a:ext uri="{FF2B5EF4-FFF2-40B4-BE49-F238E27FC236}">
                <a16:creationId xmlns:a16="http://schemas.microsoft.com/office/drawing/2014/main" id="{3F52B250-904B-1530-F59B-92A94DD38F8B}"/>
              </a:ext>
            </a:extLst>
          </p:cNvPr>
          <p:cNvCxnSpPr/>
          <p:nvPr/>
        </p:nvCxnSpPr>
        <p:spPr>
          <a:xfrm flipV="1">
            <a:off x="10550013" y="4768643"/>
            <a:ext cx="151456" cy="1494503"/>
          </a:xfrm>
          <a:prstGeom prst="line">
            <a:avLst/>
          </a:prstGeom>
        </p:spPr>
        <p:style>
          <a:lnRef idx="3">
            <a:schemeClr val="accent2"/>
          </a:lnRef>
          <a:fillRef idx="0">
            <a:schemeClr val="accent2"/>
          </a:fillRef>
          <a:effectRef idx="2">
            <a:schemeClr val="accent2"/>
          </a:effectRef>
          <a:fontRef idx="minor">
            <a:schemeClr val="tx1"/>
          </a:fontRef>
        </p:style>
      </p:cxnSp>
      <p:cxnSp>
        <p:nvCxnSpPr>
          <p:cNvPr id="30" name="Straight Connector 29">
            <a:extLst>
              <a:ext uri="{FF2B5EF4-FFF2-40B4-BE49-F238E27FC236}">
                <a16:creationId xmlns:a16="http://schemas.microsoft.com/office/drawing/2014/main" id="{1BBE59E5-484E-BAE7-6AB7-B4EC6E9FBCFC}"/>
              </a:ext>
            </a:extLst>
          </p:cNvPr>
          <p:cNvCxnSpPr/>
          <p:nvPr/>
        </p:nvCxnSpPr>
        <p:spPr>
          <a:xfrm flipH="1" flipV="1">
            <a:off x="10538296" y="3824746"/>
            <a:ext cx="151456" cy="875071"/>
          </a:xfrm>
          <a:prstGeom prst="line">
            <a:avLst/>
          </a:prstGeom>
        </p:spPr>
        <p:style>
          <a:lnRef idx="3">
            <a:schemeClr val="accent2"/>
          </a:lnRef>
          <a:fillRef idx="0">
            <a:schemeClr val="accent2"/>
          </a:fillRef>
          <a:effectRef idx="2">
            <a:schemeClr val="accent2"/>
          </a:effectRef>
          <a:fontRef idx="minor">
            <a:schemeClr val="tx1"/>
          </a:fontRef>
        </p:style>
      </p:cxnSp>
      <p:cxnSp>
        <p:nvCxnSpPr>
          <p:cNvPr id="31" name="Straight Connector 30">
            <a:extLst>
              <a:ext uri="{FF2B5EF4-FFF2-40B4-BE49-F238E27FC236}">
                <a16:creationId xmlns:a16="http://schemas.microsoft.com/office/drawing/2014/main" id="{FB6720DD-03D2-B63D-6C1C-2396F46E13D2}"/>
              </a:ext>
            </a:extLst>
          </p:cNvPr>
          <p:cNvCxnSpPr/>
          <p:nvPr/>
        </p:nvCxnSpPr>
        <p:spPr>
          <a:xfrm flipV="1">
            <a:off x="10075313" y="3824746"/>
            <a:ext cx="462983" cy="2438400"/>
          </a:xfrm>
          <a:prstGeom prst="line">
            <a:avLst/>
          </a:prstGeom>
        </p:spPr>
        <p:style>
          <a:lnRef idx="3">
            <a:schemeClr val="accent2"/>
          </a:lnRef>
          <a:fillRef idx="0">
            <a:schemeClr val="accent2"/>
          </a:fillRef>
          <a:effectRef idx="2">
            <a:schemeClr val="accent2"/>
          </a:effectRef>
          <a:fontRef idx="minor">
            <a:schemeClr val="tx1"/>
          </a:fontRef>
        </p:style>
      </p:cxnSp>
      <p:cxnSp>
        <p:nvCxnSpPr>
          <p:cNvPr id="32" name="Straight Connector 31">
            <a:extLst>
              <a:ext uri="{FF2B5EF4-FFF2-40B4-BE49-F238E27FC236}">
                <a16:creationId xmlns:a16="http://schemas.microsoft.com/office/drawing/2014/main" id="{BCB8EF6D-D8A0-3AA6-9DA7-23EEF25830EF}"/>
              </a:ext>
            </a:extLst>
          </p:cNvPr>
          <p:cNvCxnSpPr/>
          <p:nvPr/>
        </p:nvCxnSpPr>
        <p:spPr>
          <a:xfrm flipH="1" flipV="1">
            <a:off x="8459125" y="3185649"/>
            <a:ext cx="589936" cy="3093509"/>
          </a:xfrm>
          <a:prstGeom prst="line">
            <a:avLst/>
          </a:prstGeom>
        </p:spPr>
        <p:style>
          <a:lnRef idx="3">
            <a:schemeClr val="accent2"/>
          </a:lnRef>
          <a:fillRef idx="0">
            <a:schemeClr val="accent2"/>
          </a:fillRef>
          <a:effectRef idx="2">
            <a:schemeClr val="accent2"/>
          </a:effectRef>
          <a:fontRef idx="minor">
            <a:schemeClr val="tx1"/>
          </a:fontRef>
        </p:style>
      </p:cxnSp>
      <p:cxnSp>
        <p:nvCxnSpPr>
          <p:cNvPr id="33" name="Straight Connector 32">
            <a:extLst>
              <a:ext uri="{FF2B5EF4-FFF2-40B4-BE49-F238E27FC236}">
                <a16:creationId xmlns:a16="http://schemas.microsoft.com/office/drawing/2014/main" id="{6A9813AE-7DEE-F308-1CD0-E0B04B159B04}"/>
              </a:ext>
            </a:extLst>
          </p:cNvPr>
          <p:cNvCxnSpPr/>
          <p:nvPr/>
        </p:nvCxnSpPr>
        <p:spPr>
          <a:xfrm flipV="1">
            <a:off x="8262480" y="3185649"/>
            <a:ext cx="196645" cy="2281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34" name="Straight Connector 33">
            <a:extLst>
              <a:ext uri="{FF2B5EF4-FFF2-40B4-BE49-F238E27FC236}">
                <a16:creationId xmlns:a16="http://schemas.microsoft.com/office/drawing/2014/main" id="{8AA2D4A4-1D85-EA2D-B3E1-1FCA35AE9BC4}"/>
              </a:ext>
            </a:extLst>
          </p:cNvPr>
          <p:cNvCxnSpPr/>
          <p:nvPr/>
        </p:nvCxnSpPr>
        <p:spPr>
          <a:xfrm flipH="1" flipV="1">
            <a:off x="10166555" y="2172927"/>
            <a:ext cx="389967" cy="1641987"/>
          </a:xfrm>
          <a:prstGeom prst="line">
            <a:avLst/>
          </a:prstGeom>
        </p:spPr>
        <p:style>
          <a:lnRef idx="3">
            <a:schemeClr val="accent2"/>
          </a:lnRef>
          <a:fillRef idx="0">
            <a:schemeClr val="accent2"/>
          </a:fillRef>
          <a:effectRef idx="2">
            <a:schemeClr val="accent2"/>
          </a:effectRef>
          <a:fontRef idx="minor">
            <a:schemeClr val="tx1"/>
          </a:fontRef>
        </p:style>
      </p:cxnSp>
      <p:cxnSp>
        <p:nvCxnSpPr>
          <p:cNvPr id="35" name="Straight Connector 34">
            <a:extLst>
              <a:ext uri="{FF2B5EF4-FFF2-40B4-BE49-F238E27FC236}">
                <a16:creationId xmlns:a16="http://schemas.microsoft.com/office/drawing/2014/main" id="{A5B05B71-9FBF-1D73-6E2F-B24B2320C3DC}"/>
              </a:ext>
            </a:extLst>
          </p:cNvPr>
          <p:cNvCxnSpPr/>
          <p:nvPr/>
        </p:nvCxnSpPr>
        <p:spPr>
          <a:xfrm flipV="1">
            <a:off x="9606116" y="2261417"/>
            <a:ext cx="560439" cy="3978411"/>
          </a:xfrm>
          <a:prstGeom prst="line">
            <a:avLst/>
          </a:prstGeom>
        </p:spPr>
        <p:style>
          <a:lnRef idx="3">
            <a:schemeClr val="accent2"/>
          </a:lnRef>
          <a:fillRef idx="0">
            <a:schemeClr val="accent2"/>
          </a:fillRef>
          <a:effectRef idx="2">
            <a:schemeClr val="accent2"/>
          </a:effectRef>
          <a:fontRef idx="minor">
            <a:schemeClr val="tx1"/>
          </a:fontRef>
        </p:style>
      </p:cxnSp>
      <p:cxnSp>
        <p:nvCxnSpPr>
          <p:cNvPr id="37" name="Straight Connector 36">
            <a:extLst>
              <a:ext uri="{FF2B5EF4-FFF2-40B4-BE49-F238E27FC236}">
                <a16:creationId xmlns:a16="http://schemas.microsoft.com/office/drawing/2014/main" id="{E119EEF3-A61A-889E-8183-BFDECB8878F6}"/>
              </a:ext>
            </a:extLst>
          </p:cNvPr>
          <p:cNvCxnSpPr/>
          <p:nvPr/>
        </p:nvCxnSpPr>
        <p:spPr>
          <a:xfrm flipH="1" flipV="1">
            <a:off x="9437167" y="941657"/>
            <a:ext cx="729388" cy="1231270"/>
          </a:xfrm>
          <a:prstGeom prst="line">
            <a:avLst/>
          </a:prstGeom>
        </p:spPr>
        <p:style>
          <a:lnRef idx="3">
            <a:schemeClr val="accent2"/>
          </a:lnRef>
          <a:fillRef idx="0">
            <a:schemeClr val="accent2"/>
          </a:fillRef>
          <a:effectRef idx="2">
            <a:schemeClr val="accent2"/>
          </a:effectRef>
          <a:fontRef idx="minor">
            <a:schemeClr val="tx1"/>
          </a:fontRef>
        </p:style>
      </p:cxnSp>
      <p:cxnSp>
        <p:nvCxnSpPr>
          <p:cNvPr id="39" name="Straight Connector 38">
            <a:extLst>
              <a:ext uri="{FF2B5EF4-FFF2-40B4-BE49-F238E27FC236}">
                <a16:creationId xmlns:a16="http://schemas.microsoft.com/office/drawing/2014/main" id="{7DCB95B7-033D-0185-E273-F7194E13EDEB}"/>
              </a:ext>
            </a:extLst>
          </p:cNvPr>
          <p:cNvCxnSpPr/>
          <p:nvPr/>
        </p:nvCxnSpPr>
        <p:spPr>
          <a:xfrm flipV="1">
            <a:off x="8459125" y="941657"/>
            <a:ext cx="978042" cy="2243992"/>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509948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795251" y="156330"/>
            <a:ext cx="350003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7030A0"/>
                </a:solidFill>
                <a:effectLst/>
                <a:uLnTx/>
                <a:uFillTx/>
                <a:latin typeface="Calibri" panose="020F0502020204030204"/>
                <a:ea typeface="+mn-ea"/>
                <a:cs typeface="+mn-cs"/>
              </a:rPr>
              <a:t>K Means Clustering</a:t>
            </a:r>
          </a:p>
        </p:txBody>
      </p:sp>
      <p:sp>
        <p:nvSpPr>
          <p:cNvPr id="2" name="TextBox 1">
            <a:extLst>
              <a:ext uri="{FF2B5EF4-FFF2-40B4-BE49-F238E27FC236}">
                <a16:creationId xmlns:a16="http://schemas.microsoft.com/office/drawing/2014/main" id="{FCE6359F-4F64-4505-A440-07D7FFF4092D}"/>
              </a:ext>
            </a:extLst>
          </p:cNvPr>
          <p:cNvSpPr txBox="1"/>
          <p:nvPr/>
        </p:nvSpPr>
        <p:spPr>
          <a:xfrm>
            <a:off x="239273" y="1332366"/>
            <a:ext cx="1085151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a:solidFill>
                  <a:prstClr val="black"/>
                </a:solidFill>
                <a:latin typeface="Calibri" panose="020F0502020204030204"/>
              </a:rPr>
              <a:t>Now say we know how many clusters there are supposed to be.  And we want to put all of our objects into clusters.  Perhaps for the purpose of identifying a new animal by means of its own feature vector.  </a:t>
            </a:r>
            <a:endParaRPr kumimoji="0" lang="en-US"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E32C1234-B289-4C07-865F-D7525037384B}"/>
              </a:ext>
            </a:extLst>
          </p:cNvPr>
          <p:cNvPicPr>
            <a:picLocks noChangeAspect="1"/>
          </p:cNvPicPr>
          <p:nvPr/>
        </p:nvPicPr>
        <p:blipFill>
          <a:blip r:embed="rId2"/>
          <a:stretch>
            <a:fillRect/>
          </a:stretch>
        </p:blipFill>
        <p:spPr>
          <a:xfrm>
            <a:off x="443273" y="2433170"/>
            <a:ext cx="5221756" cy="2173273"/>
          </a:xfrm>
          <a:prstGeom prst="rect">
            <a:avLst/>
          </a:prstGeom>
        </p:spPr>
      </p:pic>
    </p:spTree>
    <p:extLst>
      <p:ext uri="{BB962C8B-B14F-4D97-AF65-F5344CB8AC3E}">
        <p14:creationId xmlns:p14="http://schemas.microsoft.com/office/powerpoint/2010/main" val="2750521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4090218" y="167519"/>
            <a:ext cx="353961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7030A0"/>
                </a:solidFill>
                <a:effectLst/>
                <a:uLnTx/>
                <a:uFillTx/>
                <a:latin typeface="Calibri" panose="020F0502020204030204"/>
                <a:ea typeface="+mn-ea"/>
                <a:cs typeface="+mn-cs"/>
              </a:rPr>
              <a:t>K Means Clustering</a:t>
            </a:r>
          </a:p>
        </p:txBody>
      </p:sp>
      <p:sp>
        <p:nvSpPr>
          <p:cNvPr id="2" name="TextBox 1">
            <a:extLst>
              <a:ext uri="{FF2B5EF4-FFF2-40B4-BE49-F238E27FC236}">
                <a16:creationId xmlns:a16="http://schemas.microsoft.com/office/drawing/2014/main" id="{FCE6359F-4F64-4505-A440-07D7FFF4092D}"/>
              </a:ext>
            </a:extLst>
          </p:cNvPr>
          <p:cNvSpPr txBox="1"/>
          <p:nvPr/>
        </p:nvSpPr>
        <p:spPr>
          <a:xfrm>
            <a:off x="216821" y="1183240"/>
            <a:ext cx="4014711"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A similar problem of interest is to find labels, or classes, into which the data seems to self-segregate.  So what we’d do is plot the feature vectors associated with the N elements, and attempt to discern the clusters.</a:t>
            </a:r>
          </a:p>
        </p:txBody>
      </p:sp>
      <p:sp>
        <p:nvSpPr>
          <p:cNvPr id="11" name="TextBox 10">
            <a:extLst>
              <a:ext uri="{FF2B5EF4-FFF2-40B4-BE49-F238E27FC236}">
                <a16:creationId xmlns:a16="http://schemas.microsoft.com/office/drawing/2014/main" id="{A66F371D-49EE-483A-A0BF-EC9297B7CD2A}"/>
              </a:ext>
            </a:extLst>
          </p:cNvPr>
          <p:cNvSpPr txBox="1"/>
          <p:nvPr/>
        </p:nvSpPr>
        <p:spPr>
          <a:xfrm>
            <a:off x="4770836" y="1164578"/>
            <a:ext cx="6705021" cy="160043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Then our goal is to find the k cluster coordinates (not typically an actual data point), c</a:t>
            </a:r>
            <a:r>
              <a:rPr kumimoji="0" lang="en-US" sz="1400" b="0" i="0" u="none" strike="noStrike" kern="1200" cap="none" spc="0" normalizeH="0" baseline="-25000" noProof="0">
                <a:ln>
                  <a:noFill/>
                </a:ln>
                <a:solidFill>
                  <a:prstClr val="black"/>
                </a:solidFill>
                <a:effectLst/>
                <a:uLnTx/>
                <a:uFillTx/>
                <a:latin typeface="Calibri" panose="020F0502020204030204"/>
                <a:ea typeface="+mn-ea"/>
                <a:cs typeface="+mn-cs"/>
              </a:rPr>
              <a:t>k</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that satisfy the following conditions. These coordinates identify the average coordinate of the cluster.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First, let S stand for the set of all points.  And let S</a:t>
            </a:r>
            <a:r>
              <a:rPr kumimoji="0" lang="en-US" sz="1400" b="0" i="0" u="none" strike="noStrike" kern="1200" cap="none" spc="0" normalizeH="0" baseline="-25000" noProof="0">
                <a:ln>
                  <a:noFill/>
                </a:ln>
                <a:solidFill>
                  <a:prstClr val="black"/>
                </a:solidFill>
                <a:effectLst/>
                <a:uLnTx/>
                <a:uFillTx/>
                <a:latin typeface="Calibri" panose="020F0502020204030204"/>
                <a:ea typeface="+mn-ea"/>
                <a:cs typeface="+mn-cs"/>
              </a:rPr>
              <a:t>k</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be the cluster, or set of points that are closest to c</a:t>
            </a:r>
            <a:r>
              <a:rPr kumimoji="0" lang="en-US" sz="1400" b="0" i="0" u="none" strike="noStrike" kern="1200" cap="none" spc="0" normalizeH="0" baseline="-25000" noProof="0">
                <a:ln>
                  <a:noFill/>
                </a:ln>
                <a:solidFill>
                  <a:prstClr val="black"/>
                </a:solidFill>
                <a:effectLst/>
                <a:uLnTx/>
                <a:uFillTx/>
                <a:latin typeface="Calibri" panose="020F0502020204030204"/>
                <a:ea typeface="+mn-ea"/>
                <a:cs typeface="+mn-cs"/>
              </a:rPr>
              <a:t>k</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(yes for any bunch of points, there will a set which is </a:t>
            </a:r>
            <a:r>
              <a:rPr kumimoji="0" lang="en-US" sz="1400" b="0" i="1" u="none" strike="noStrike" kern="1200" cap="none" spc="0" normalizeH="0" baseline="0" noProof="0">
                <a:ln>
                  <a:noFill/>
                </a:ln>
                <a:solidFill>
                  <a:prstClr val="black"/>
                </a:solidFill>
                <a:effectLst/>
                <a:uLnTx/>
                <a:uFillTx/>
                <a:latin typeface="Calibri" panose="020F0502020204030204"/>
                <a:ea typeface="+mn-ea"/>
                <a:cs typeface="+mn-cs"/>
              </a:rPr>
              <a:t>closer</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to a given c</a:t>
            </a:r>
            <a:r>
              <a:rPr kumimoji="0" lang="en-US" sz="1400" b="0" i="0" u="none" strike="noStrike" kern="1200" cap="none" spc="0" normalizeH="0" baseline="-25000" noProof="0">
                <a:ln>
                  <a:noFill/>
                </a:ln>
                <a:solidFill>
                  <a:prstClr val="black"/>
                </a:solidFill>
                <a:effectLst/>
                <a:uLnTx/>
                <a:uFillTx/>
                <a:latin typeface="Calibri" panose="020F0502020204030204"/>
                <a:ea typeface="+mn-ea"/>
                <a:cs typeface="+mn-cs"/>
              </a:rPr>
              <a:t>k</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than the other c</a:t>
            </a:r>
            <a:r>
              <a:rPr kumimoji="0" lang="en-US" sz="1400" b="0" i="0" u="none" strike="noStrike" kern="1200" cap="none" spc="0" normalizeH="0" baseline="-25000" noProof="0">
                <a:ln>
                  <a:noFill/>
                </a:ln>
                <a:solidFill>
                  <a:prstClr val="black"/>
                </a:solidFill>
                <a:effectLst/>
                <a:uLnTx/>
                <a:uFillTx/>
                <a:latin typeface="Calibri" panose="020F0502020204030204"/>
                <a:ea typeface="+mn-ea"/>
                <a:cs typeface="+mn-cs"/>
              </a:rPr>
              <a:t>k</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’s).  Then let the variability of the cluster S</a:t>
            </a:r>
            <a:r>
              <a:rPr kumimoji="0" lang="en-US" sz="1400" b="0" i="0" u="none" strike="noStrike" kern="1200" cap="none" spc="0" normalizeH="0" baseline="-25000" noProof="0">
                <a:ln>
                  <a:noFill/>
                </a:ln>
                <a:solidFill>
                  <a:prstClr val="black"/>
                </a:solidFill>
                <a:effectLst/>
                <a:uLnTx/>
                <a:uFillTx/>
                <a:latin typeface="Calibri" panose="020F0502020204030204"/>
                <a:ea typeface="+mn-ea"/>
                <a:cs typeface="+mn-cs"/>
              </a:rPr>
              <a:t>k</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be defined as: </a:t>
            </a:r>
          </a:p>
        </p:txBody>
      </p:sp>
      <p:sp>
        <p:nvSpPr>
          <p:cNvPr id="8" name="TextBox 7">
            <a:extLst>
              <a:ext uri="{FF2B5EF4-FFF2-40B4-BE49-F238E27FC236}">
                <a16:creationId xmlns:a16="http://schemas.microsoft.com/office/drawing/2014/main" id="{AE9E5761-F7E5-44B6-8BA1-2AAEE60F076F}"/>
              </a:ext>
            </a:extLst>
          </p:cNvPr>
          <p:cNvSpPr txBox="1"/>
          <p:nvPr/>
        </p:nvSpPr>
        <p:spPr>
          <a:xfrm>
            <a:off x="216821" y="2592368"/>
            <a:ext cx="4238447"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A routine for finding these is to presume some number of classes/clusters, k.  This is somewhat arbitrary, perhaps needs to be informed by theory.  k = 1 would be uninformative, as would k = N (the # of data points).  So we’re obviously going for something in between. Data here seems to indicate presence of 4 classes. </a:t>
            </a:r>
          </a:p>
        </p:txBody>
      </p:sp>
      <p:sp>
        <p:nvSpPr>
          <p:cNvPr id="12" name="TextBox 11">
            <a:extLst>
              <a:ext uri="{FF2B5EF4-FFF2-40B4-BE49-F238E27FC236}">
                <a16:creationId xmlns:a16="http://schemas.microsoft.com/office/drawing/2014/main" id="{4F915452-E97B-49F3-BDE2-16651B6A9B61}"/>
              </a:ext>
            </a:extLst>
          </p:cNvPr>
          <p:cNvSpPr txBox="1"/>
          <p:nvPr/>
        </p:nvSpPr>
        <p:spPr>
          <a:xfrm>
            <a:off x="4780263" y="3457390"/>
            <a:ext cx="684498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And the dissimilarity overall, of S, be defined as the sum of all the clusters’ variabilities.  </a:t>
            </a:r>
          </a:p>
        </p:txBody>
      </p:sp>
      <p:sp>
        <p:nvSpPr>
          <p:cNvPr id="13" name="TextBox 12">
            <a:extLst>
              <a:ext uri="{FF2B5EF4-FFF2-40B4-BE49-F238E27FC236}">
                <a16:creationId xmlns:a16="http://schemas.microsoft.com/office/drawing/2014/main" id="{C51B0DC0-F9A1-4F9B-8EC2-B4627257B4AF}"/>
              </a:ext>
            </a:extLst>
          </p:cNvPr>
          <p:cNvSpPr txBox="1"/>
          <p:nvPr/>
        </p:nvSpPr>
        <p:spPr>
          <a:xfrm>
            <a:off x="4780263" y="4469838"/>
            <a:ext cx="639575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And our goal is then to find the points which minimize the total variability, i.e., the dissimilarity.   </a:t>
            </a:r>
          </a:p>
        </p:txBody>
      </p:sp>
      <p:graphicFrame>
        <p:nvGraphicFramePr>
          <p:cNvPr id="6" name="Object 5">
            <a:extLst>
              <a:ext uri="{FF2B5EF4-FFF2-40B4-BE49-F238E27FC236}">
                <a16:creationId xmlns:a16="http://schemas.microsoft.com/office/drawing/2014/main" id="{F4BCAABA-3383-49C1-99B4-4945101718D8}"/>
              </a:ext>
            </a:extLst>
          </p:cNvPr>
          <p:cNvGraphicFramePr>
            <a:graphicFrameLocks noChangeAspect="1"/>
          </p:cNvGraphicFramePr>
          <p:nvPr>
            <p:extLst>
              <p:ext uri="{D42A27DB-BD31-4B8C-83A1-F6EECF244321}">
                <p14:modId xmlns:p14="http://schemas.microsoft.com/office/powerpoint/2010/main" val="1431669931"/>
              </p:ext>
            </p:extLst>
          </p:nvPr>
        </p:nvGraphicFramePr>
        <p:xfrm>
          <a:off x="4834354" y="2881184"/>
          <a:ext cx="2952263" cy="494888"/>
        </p:xfrm>
        <a:graphic>
          <a:graphicData uri="http://schemas.openxmlformats.org/presentationml/2006/ole">
            <mc:AlternateContent xmlns:mc="http://schemas.openxmlformats.org/markup-compatibility/2006">
              <mc:Choice xmlns:v="urn:schemas-microsoft-com:vml" Requires="v">
                <p:oleObj name="Equation" r:id="rId3" imgW="2197080" imgH="368280" progId="Equation.DSMT4">
                  <p:embed/>
                </p:oleObj>
              </mc:Choice>
              <mc:Fallback>
                <p:oleObj name="Equation" r:id="rId3" imgW="2197080" imgH="368280" progId="Equation.DSMT4">
                  <p:embed/>
                  <p:pic>
                    <p:nvPicPr>
                      <p:cNvPr id="6" name="Object 5">
                        <a:extLst>
                          <a:ext uri="{FF2B5EF4-FFF2-40B4-BE49-F238E27FC236}">
                            <a16:creationId xmlns:a16="http://schemas.microsoft.com/office/drawing/2014/main" id="{F4BCAABA-3383-49C1-99B4-4945101718D8}"/>
                          </a:ext>
                        </a:extLst>
                      </p:cNvPr>
                      <p:cNvPicPr/>
                      <p:nvPr/>
                    </p:nvPicPr>
                    <p:blipFill>
                      <a:blip r:embed="rId4"/>
                      <a:stretch>
                        <a:fillRect/>
                      </a:stretch>
                    </p:blipFill>
                    <p:spPr>
                      <a:xfrm>
                        <a:off x="4834354" y="2881184"/>
                        <a:ext cx="2952263" cy="494888"/>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32A16139-0196-4CB8-B47C-71B23BDB7543}"/>
              </a:ext>
            </a:extLst>
          </p:cNvPr>
          <p:cNvGraphicFramePr>
            <a:graphicFrameLocks noChangeAspect="1"/>
          </p:cNvGraphicFramePr>
          <p:nvPr>
            <p:extLst>
              <p:ext uri="{D42A27DB-BD31-4B8C-83A1-F6EECF244321}">
                <p14:modId xmlns:p14="http://schemas.microsoft.com/office/powerpoint/2010/main" val="3960059152"/>
              </p:ext>
            </p:extLst>
          </p:nvPr>
        </p:nvGraphicFramePr>
        <p:xfrm>
          <a:off x="4834354" y="3899541"/>
          <a:ext cx="2952263" cy="494888"/>
        </p:xfrm>
        <a:graphic>
          <a:graphicData uri="http://schemas.openxmlformats.org/presentationml/2006/ole">
            <mc:AlternateContent xmlns:mc="http://schemas.openxmlformats.org/markup-compatibility/2006">
              <mc:Choice xmlns:v="urn:schemas-microsoft-com:vml" Requires="v">
                <p:oleObj name="Equation" r:id="rId5" imgW="2197080" imgH="368280" progId="Equation.DSMT4">
                  <p:embed/>
                </p:oleObj>
              </mc:Choice>
              <mc:Fallback>
                <p:oleObj name="Equation" r:id="rId5" imgW="2197080" imgH="368280" progId="Equation.DSMT4">
                  <p:embed/>
                  <p:pic>
                    <p:nvPicPr>
                      <p:cNvPr id="14" name="Object 13">
                        <a:extLst>
                          <a:ext uri="{FF2B5EF4-FFF2-40B4-BE49-F238E27FC236}">
                            <a16:creationId xmlns:a16="http://schemas.microsoft.com/office/drawing/2014/main" id="{32A16139-0196-4CB8-B47C-71B23BDB7543}"/>
                          </a:ext>
                        </a:extLst>
                      </p:cNvPr>
                      <p:cNvPicPr/>
                      <p:nvPr/>
                    </p:nvPicPr>
                    <p:blipFill>
                      <a:blip r:embed="rId6"/>
                      <a:stretch>
                        <a:fillRect/>
                      </a:stretch>
                    </p:blipFill>
                    <p:spPr>
                      <a:xfrm>
                        <a:off x="4834354" y="3899541"/>
                        <a:ext cx="2952263" cy="494888"/>
                      </a:xfrm>
                      <a:prstGeom prst="rect">
                        <a:avLst/>
                      </a:prstGeom>
                      <a:solidFill>
                        <a:srgbClr val="CCFFCC"/>
                      </a:solidFill>
                    </p:spPr>
                  </p:pic>
                </p:oleObj>
              </mc:Fallback>
            </mc:AlternateContent>
          </a:graphicData>
        </a:graphic>
      </p:graphicFrame>
      <p:pic>
        <p:nvPicPr>
          <p:cNvPr id="22" name="Picture 21">
            <a:extLst>
              <a:ext uri="{FF2B5EF4-FFF2-40B4-BE49-F238E27FC236}">
                <a16:creationId xmlns:a16="http://schemas.microsoft.com/office/drawing/2014/main" id="{892E969C-03EC-405A-8887-E08525AF95DF}"/>
              </a:ext>
            </a:extLst>
          </p:cNvPr>
          <p:cNvPicPr>
            <a:picLocks noChangeAspect="1"/>
          </p:cNvPicPr>
          <p:nvPr/>
        </p:nvPicPr>
        <p:blipFill>
          <a:blip r:embed="rId7"/>
          <a:stretch>
            <a:fillRect/>
          </a:stretch>
        </p:blipFill>
        <p:spPr>
          <a:xfrm>
            <a:off x="356765" y="4184643"/>
            <a:ext cx="3045196" cy="2370537"/>
          </a:xfrm>
          <a:prstGeom prst="rect">
            <a:avLst/>
          </a:prstGeom>
        </p:spPr>
      </p:pic>
    </p:spTree>
    <p:extLst>
      <p:ext uri="{BB962C8B-B14F-4D97-AF65-F5344CB8AC3E}">
        <p14:creationId xmlns:p14="http://schemas.microsoft.com/office/powerpoint/2010/main" val="865288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735553" y="137923"/>
            <a:ext cx="357195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7030A0"/>
                </a:solidFill>
                <a:effectLst/>
                <a:uLnTx/>
                <a:uFillTx/>
                <a:latin typeface="Calibri" panose="020F0502020204030204"/>
                <a:ea typeface="+mn-ea"/>
                <a:cs typeface="+mn-cs"/>
              </a:rPr>
              <a:t>K Means Clustering</a:t>
            </a:r>
          </a:p>
        </p:txBody>
      </p:sp>
      <p:pic>
        <p:nvPicPr>
          <p:cNvPr id="4" name="Picture 3">
            <a:extLst>
              <a:ext uri="{FF2B5EF4-FFF2-40B4-BE49-F238E27FC236}">
                <a16:creationId xmlns:a16="http://schemas.microsoft.com/office/drawing/2014/main" id="{350CA517-2458-4FBA-A90B-24DDA9A7AFC5}"/>
              </a:ext>
            </a:extLst>
          </p:cNvPr>
          <p:cNvPicPr>
            <a:picLocks noChangeAspect="1"/>
          </p:cNvPicPr>
          <p:nvPr/>
        </p:nvPicPr>
        <p:blipFill>
          <a:blip r:embed="rId2"/>
          <a:stretch>
            <a:fillRect/>
          </a:stretch>
        </p:blipFill>
        <p:spPr>
          <a:xfrm>
            <a:off x="6096000" y="3091492"/>
            <a:ext cx="2804363" cy="2183060"/>
          </a:xfrm>
          <a:prstGeom prst="rect">
            <a:avLst/>
          </a:prstGeom>
        </p:spPr>
      </p:pic>
      <p:sp>
        <p:nvSpPr>
          <p:cNvPr id="13" name="TextBox 12">
            <a:extLst>
              <a:ext uri="{FF2B5EF4-FFF2-40B4-BE49-F238E27FC236}">
                <a16:creationId xmlns:a16="http://schemas.microsoft.com/office/drawing/2014/main" id="{C51B0DC0-F9A1-4F9B-8EC2-B4627257B4AF}"/>
              </a:ext>
            </a:extLst>
          </p:cNvPr>
          <p:cNvSpPr txBox="1"/>
          <p:nvPr/>
        </p:nvSpPr>
        <p:spPr>
          <a:xfrm>
            <a:off x="416256" y="2136817"/>
            <a:ext cx="486496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Consider an some examples below.  The red c</a:t>
            </a:r>
            <a:r>
              <a:rPr kumimoji="0" lang="en-US" sz="1600" b="0" i="0" u="none" strike="noStrike" kern="1200" cap="none" spc="0" normalizeH="0" baseline="-25000" noProof="0">
                <a:ln>
                  <a:noFill/>
                </a:ln>
                <a:solidFill>
                  <a:prstClr val="black"/>
                </a:solidFill>
                <a:effectLst/>
                <a:uLnTx/>
                <a:uFillTx/>
                <a:latin typeface="Calibri" panose="020F0502020204030204"/>
                <a:ea typeface="+mn-ea"/>
                <a:cs typeface="+mn-cs"/>
              </a:rPr>
              <a:t>k</a:t>
            </a: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’s are the proposed cluster coordinates.</a:t>
            </a:r>
            <a:endParaRPr kumimoji="0" lang="en-US"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6" name="Object 5">
            <a:extLst>
              <a:ext uri="{FF2B5EF4-FFF2-40B4-BE49-F238E27FC236}">
                <a16:creationId xmlns:a16="http://schemas.microsoft.com/office/drawing/2014/main" id="{F4BCAABA-3383-49C1-99B4-4945101718D8}"/>
              </a:ext>
            </a:extLst>
          </p:cNvPr>
          <p:cNvGraphicFramePr>
            <a:graphicFrameLocks noChangeAspect="1"/>
          </p:cNvGraphicFramePr>
          <p:nvPr/>
        </p:nvGraphicFramePr>
        <p:xfrm>
          <a:off x="509114" y="1336235"/>
          <a:ext cx="2952263" cy="494888"/>
        </p:xfrm>
        <a:graphic>
          <a:graphicData uri="http://schemas.openxmlformats.org/presentationml/2006/ole">
            <mc:AlternateContent xmlns:mc="http://schemas.openxmlformats.org/markup-compatibility/2006">
              <mc:Choice xmlns:v="urn:schemas-microsoft-com:vml" Requires="v">
                <p:oleObj name="Equation" r:id="rId3" imgW="2197080" imgH="368280" progId="Equation.DSMT4">
                  <p:embed/>
                </p:oleObj>
              </mc:Choice>
              <mc:Fallback>
                <p:oleObj name="Equation" r:id="rId3" imgW="2197080" imgH="368280" progId="Equation.DSMT4">
                  <p:embed/>
                  <p:pic>
                    <p:nvPicPr>
                      <p:cNvPr id="6" name="Object 5">
                        <a:extLst>
                          <a:ext uri="{FF2B5EF4-FFF2-40B4-BE49-F238E27FC236}">
                            <a16:creationId xmlns:a16="http://schemas.microsoft.com/office/drawing/2014/main" id="{F4BCAABA-3383-49C1-99B4-4945101718D8}"/>
                          </a:ext>
                        </a:extLst>
                      </p:cNvPr>
                      <p:cNvPicPr/>
                      <p:nvPr/>
                    </p:nvPicPr>
                    <p:blipFill>
                      <a:blip r:embed="rId4"/>
                      <a:stretch>
                        <a:fillRect/>
                      </a:stretch>
                    </p:blipFill>
                    <p:spPr>
                      <a:xfrm>
                        <a:off x="509114" y="1336235"/>
                        <a:ext cx="2952263" cy="494888"/>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32A16139-0196-4CB8-B47C-71B23BDB7543}"/>
              </a:ext>
            </a:extLst>
          </p:cNvPr>
          <p:cNvGraphicFramePr>
            <a:graphicFrameLocks noChangeAspect="1"/>
          </p:cNvGraphicFramePr>
          <p:nvPr/>
        </p:nvGraphicFramePr>
        <p:xfrm>
          <a:off x="4355250" y="1336640"/>
          <a:ext cx="2952263" cy="494888"/>
        </p:xfrm>
        <a:graphic>
          <a:graphicData uri="http://schemas.openxmlformats.org/presentationml/2006/ole">
            <mc:AlternateContent xmlns:mc="http://schemas.openxmlformats.org/markup-compatibility/2006">
              <mc:Choice xmlns:v="urn:schemas-microsoft-com:vml" Requires="v">
                <p:oleObj name="Equation" r:id="rId5" imgW="2197080" imgH="368280" progId="Equation.DSMT4">
                  <p:embed/>
                </p:oleObj>
              </mc:Choice>
              <mc:Fallback>
                <p:oleObj name="Equation" r:id="rId5" imgW="2197080" imgH="368280" progId="Equation.DSMT4">
                  <p:embed/>
                  <p:pic>
                    <p:nvPicPr>
                      <p:cNvPr id="14" name="Object 13">
                        <a:extLst>
                          <a:ext uri="{FF2B5EF4-FFF2-40B4-BE49-F238E27FC236}">
                            <a16:creationId xmlns:a16="http://schemas.microsoft.com/office/drawing/2014/main" id="{32A16139-0196-4CB8-B47C-71B23BDB7543}"/>
                          </a:ext>
                        </a:extLst>
                      </p:cNvPr>
                      <p:cNvPicPr/>
                      <p:nvPr/>
                    </p:nvPicPr>
                    <p:blipFill>
                      <a:blip r:embed="rId6"/>
                      <a:stretch>
                        <a:fillRect/>
                      </a:stretch>
                    </p:blipFill>
                    <p:spPr>
                      <a:xfrm>
                        <a:off x="4355250" y="1336640"/>
                        <a:ext cx="2952263" cy="49488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B4EF9138-3833-4693-9D93-6BD1A98C403F}"/>
                  </a:ext>
                </a:extLst>
              </p14:cNvPr>
              <p14:cNvContentPartPr/>
              <p14:nvPr/>
            </p14:nvContentPartPr>
            <p14:xfrm>
              <a:off x="6528999" y="4852513"/>
              <a:ext cx="360" cy="360"/>
            </p14:xfrm>
          </p:contentPart>
        </mc:Choice>
        <mc:Fallback xmlns="">
          <p:pic>
            <p:nvPicPr>
              <p:cNvPr id="9" name="Ink 8">
                <a:extLst>
                  <a:ext uri="{FF2B5EF4-FFF2-40B4-BE49-F238E27FC236}">
                    <a16:creationId xmlns:a16="http://schemas.microsoft.com/office/drawing/2014/main" id="{B4EF9138-3833-4693-9D93-6BD1A98C403F}"/>
                  </a:ext>
                </a:extLst>
              </p:cNvPr>
              <p:cNvPicPr/>
              <p:nvPr/>
            </p:nvPicPr>
            <p:blipFill>
              <a:blip r:embed="rId8"/>
              <a:stretch>
                <a:fillRect/>
              </a:stretch>
            </p:blipFill>
            <p:spPr>
              <a:xfrm>
                <a:off x="6492999" y="4816513"/>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8" name="Ink 17">
                <a:extLst>
                  <a:ext uri="{FF2B5EF4-FFF2-40B4-BE49-F238E27FC236}">
                    <a16:creationId xmlns:a16="http://schemas.microsoft.com/office/drawing/2014/main" id="{E8830FE9-1C90-49E8-8E22-12B791E841BB}"/>
                  </a:ext>
                </a:extLst>
              </p14:cNvPr>
              <p14:cNvContentPartPr/>
              <p14:nvPr/>
            </p14:nvContentPartPr>
            <p14:xfrm>
              <a:off x="7245759" y="3853513"/>
              <a:ext cx="360" cy="360"/>
            </p14:xfrm>
          </p:contentPart>
        </mc:Choice>
        <mc:Fallback xmlns="">
          <p:pic>
            <p:nvPicPr>
              <p:cNvPr id="18" name="Ink 17">
                <a:extLst>
                  <a:ext uri="{FF2B5EF4-FFF2-40B4-BE49-F238E27FC236}">
                    <a16:creationId xmlns:a16="http://schemas.microsoft.com/office/drawing/2014/main" id="{E8830FE9-1C90-49E8-8E22-12B791E841BB}"/>
                  </a:ext>
                </a:extLst>
              </p:cNvPr>
              <p:cNvPicPr/>
              <p:nvPr/>
            </p:nvPicPr>
            <p:blipFill>
              <a:blip r:embed="rId8"/>
              <a:stretch>
                <a:fillRect/>
              </a:stretch>
            </p:blipFill>
            <p:spPr>
              <a:xfrm>
                <a:off x="7209759" y="3817513"/>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9" name="Ink 18">
                <a:extLst>
                  <a:ext uri="{FF2B5EF4-FFF2-40B4-BE49-F238E27FC236}">
                    <a16:creationId xmlns:a16="http://schemas.microsoft.com/office/drawing/2014/main" id="{C76BF239-A5E8-464E-A0C4-4B2D4B83B0D3}"/>
                  </a:ext>
                </a:extLst>
              </p14:cNvPr>
              <p14:cNvContentPartPr/>
              <p14:nvPr/>
            </p14:nvContentPartPr>
            <p14:xfrm>
              <a:off x="8178879" y="4428433"/>
              <a:ext cx="360" cy="360"/>
            </p14:xfrm>
          </p:contentPart>
        </mc:Choice>
        <mc:Fallback xmlns="">
          <p:pic>
            <p:nvPicPr>
              <p:cNvPr id="19" name="Ink 18">
                <a:extLst>
                  <a:ext uri="{FF2B5EF4-FFF2-40B4-BE49-F238E27FC236}">
                    <a16:creationId xmlns:a16="http://schemas.microsoft.com/office/drawing/2014/main" id="{C76BF239-A5E8-464E-A0C4-4B2D4B83B0D3}"/>
                  </a:ext>
                </a:extLst>
              </p:cNvPr>
              <p:cNvPicPr/>
              <p:nvPr/>
            </p:nvPicPr>
            <p:blipFill>
              <a:blip r:embed="rId8"/>
              <a:stretch>
                <a:fillRect/>
              </a:stretch>
            </p:blipFill>
            <p:spPr>
              <a:xfrm>
                <a:off x="8142879" y="4392433"/>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1" name="Ink 20">
                <a:extLst>
                  <a:ext uri="{FF2B5EF4-FFF2-40B4-BE49-F238E27FC236}">
                    <a16:creationId xmlns:a16="http://schemas.microsoft.com/office/drawing/2014/main" id="{9BD590C6-284F-4F25-9C56-DCDBE4025CE7}"/>
                  </a:ext>
                </a:extLst>
              </p14:cNvPr>
              <p14:cNvContentPartPr/>
              <p14:nvPr/>
            </p14:nvContentPartPr>
            <p14:xfrm>
              <a:off x="8046759" y="3551473"/>
              <a:ext cx="360" cy="360"/>
            </p14:xfrm>
          </p:contentPart>
        </mc:Choice>
        <mc:Fallback xmlns="">
          <p:pic>
            <p:nvPicPr>
              <p:cNvPr id="21" name="Ink 20">
                <a:extLst>
                  <a:ext uri="{FF2B5EF4-FFF2-40B4-BE49-F238E27FC236}">
                    <a16:creationId xmlns:a16="http://schemas.microsoft.com/office/drawing/2014/main" id="{9BD590C6-284F-4F25-9C56-DCDBE4025CE7}"/>
                  </a:ext>
                </a:extLst>
              </p:cNvPr>
              <p:cNvPicPr/>
              <p:nvPr/>
            </p:nvPicPr>
            <p:blipFill>
              <a:blip r:embed="rId8"/>
              <a:stretch>
                <a:fillRect/>
              </a:stretch>
            </p:blipFill>
            <p:spPr>
              <a:xfrm>
                <a:off x="8010759" y="3515473"/>
                <a:ext cx="72000" cy="72000"/>
              </a:xfrm>
              <a:prstGeom prst="rect">
                <a:avLst/>
              </a:prstGeom>
            </p:spPr>
          </p:pic>
        </mc:Fallback>
      </mc:AlternateContent>
      <p:pic>
        <p:nvPicPr>
          <p:cNvPr id="22" name="Picture 21">
            <a:extLst>
              <a:ext uri="{FF2B5EF4-FFF2-40B4-BE49-F238E27FC236}">
                <a16:creationId xmlns:a16="http://schemas.microsoft.com/office/drawing/2014/main" id="{892E969C-03EC-405A-8887-E08525AF95DF}"/>
              </a:ext>
            </a:extLst>
          </p:cNvPr>
          <p:cNvPicPr>
            <a:picLocks noChangeAspect="1"/>
          </p:cNvPicPr>
          <p:nvPr/>
        </p:nvPicPr>
        <p:blipFill>
          <a:blip r:embed="rId2"/>
          <a:stretch>
            <a:fillRect/>
          </a:stretch>
        </p:blipFill>
        <p:spPr>
          <a:xfrm>
            <a:off x="8971381" y="396854"/>
            <a:ext cx="2804363" cy="2183060"/>
          </a:xfrm>
          <a:prstGeom prst="rect">
            <a:avLst/>
          </a:prstGeom>
        </p:spPr>
      </p:pic>
      <p:sp>
        <p:nvSpPr>
          <p:cNvPr id="31" name="TextBox 30">
            <a:extLst>
              <a:ext uri="{FF2B5EF4-FFF2-40B4-BE49-F238E27FC236}">
                <a16:creationId xmlns:a16="http://schemas.microsoft.com/office/drawing/2014/main" id="{7359CC9B-8B4E-4E4D-8C74-7FAAFA266654}"/>
              </a:ext>
            </a:extLst>
          </p:cNvPr>
          <p:cNvSpPr txBox="1"/>
          <p:nvPr/>
        </p:nvSpPr>
        <p:spPr>
          <a:xfrm>
            <a:off x="6096001" y="5550527"/>
            <a:ext cx="342988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This would do a better job minimizing dissimilarity</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32" name="Picture 31">
            <a:extLst>
              <a:ext uri="{FF2B5EF4-FFF2-40B4-BE49-F238E27FC236}">
                <a16:creationId xmlns:a16="http://schemas.microsoft.com/office/drawing/2014/main" id="{0F52D450-B2F2-440D-BC7F-526D3A65F79E}"/>
              </a:ext>
            </a:extLst>
          </p:cNvPr>
          <p:cNvPicPr>
            <a:picLocks noChangeAspect="1"/>
          </p:cNvPicPr>
          <p:nvPr/>
        </p:nvPicPr>
        <p:blipFill>
          <a:blip r:embed="rId2"/>
          <a:stretch>
            <a:fillRect/>
          </a:stretch>
        </p:blipFill>
        <p:spPr>
          <a:xfrm>
            <a:off x="416256" y="3077222"/>
            <a:ext cx="2804363" cy="2183060"/>
          </a:xfrm>
          <a:prstGeom prst="rect">
            <a:avLst/>
          </a:prstGeom>
        </p:spPr>
      </p:pic>
      <p:grpSp>
        <p:nvGrpSpPr>
          <p:cNvPr id="33" name="Group 32">
            <a:extLst>
              <a:ext uri="{FF2B5EF4-FFF2-40B4-BE49-F238E27FC236}">
                <a16:creationId xmlns:a16="http://schemas.microsoft.com/office/drawing/2014/main" id="{EA6B78D0-5AC5-4879-B724-6245B651191F}"/>
              </a:ext>
            </a:extLst>
          </p:cNvPr>
          <p:cNvGrpSpPr/>
          <p:nvPr/>
        </p:nvGrpSpPr>
        <p:grpSpPr>
          <a:xfrm>
            <a:off x="822191" y="4814661"/>
            <a:ext cx="104040" cy="85680"/>
            <a:chOff x="5099753" y="4580852"/>
            <a:chExt cx="104040" cy="85680"/>
          </a:xfrm>
        </p:grpSpPr>
        <mc:AlternateContent xmlns:mc="http://schemas.openxmlformats.org/markup-compatibility/2006" xmlns:p14="http://schemas.microsoft.com/office/powerpoint/2010/main">
          <mc:Choice Requires="p14">
            <p:contentPart p14:bwMode="auto" r:id="rId12">
              <p14:nvContentPartPr>
                <p14:cNvPr id="34" name="Ink 33">
                  <a:extLst>
                    <a:ext uri="{FF2B5EF4-FFF2-40B4-BE49-F238E27FC236}">
                      <a16:creationId xmlns:a16="http://schemas.microsoft.com/office/drawing/2014/main" id="{3286AC42-EF36-4159-8459-76E64DC5CB33}"/>
                    </a:ext>
                  </a:extLst>
                </p14:cNvPr>
                <p14:cNvContentPartPr/>
                <p14:nvPr/>
              </p14:nvContentPartPr>
              <p14:xfrm>
                <a:off x="5099753" y="4580852"/>
                <a:ext cx="360" cy="360"/>
              </p14:xfrm>
            </p:contentPart>
          </mc:Choice>
          <mc:Fallback xmlns="">
            <p:pic>
              <p:nvPicPr>
                <p:cNvPr id="34" name="Ink 33">
                  <a:extLst>
                    <a:ext uri="{FF2B5EF4-FFF2-40B4-BE49-F238E27FC236}">
                      <a16:creationId xmlns:a16="http://schemas.microsoft.com/office/drawing/2014/main" id="{3286AC42-EF36-4159-8459-76E64DC5CB33}"/>
                    </a:ext>
                  </a:extLst>
                </p:cNvPr>
                <p:cNvPicPr/>
                <p:nvPr/>
              </p:nvPicPr>
              <p:blipFill>
                <a:blip r:embed="rId13"/>
                <a:stretch>
                  <a:fillRect/>
                </a:stretch>
              </p:blipFill>
              <p:spPr>
                <a:xfrm>
                  <a:off x="5063753" y="4545212"/>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35" name="Ink 34">
                  <a:extLst>
                    <a:ext uri="{FF2B5EF4-FFF2-40B4-BE49-F238E27FC236}">
                      <a16:creationId xmlns:a16="http://schemas.microsoft.com/office/drawing/2014/main" id="{AB13993B-CAFF-4C11-BB3E-5F77456382E9}"/>
                    </a:ext>
                  </a:extLst>
                </p14:cNvPr>
                <p14:cNvContentPartPr/>
                <p14:nvPr/>
              </p14:nvContentPartPr>
              <p14:xfrm>
                <a:off x="5203433" y="4599932"/>
                <a:ext cx="360" cy="360"/>
              </p14:xfrm>
            </p:contentPart>
          </mc:Choice>
          <mc:Fallback xmlns="">
            <p:pic>
              <p:nvPicPr>
                <p:cNvPr id="35" name="Ink 34">
                  <a:extLst>
                    <a:ext uri="{FF2B5EF4-FFF2-40B4-BE49-F238E27FC236}">
                      <a16:creationId xmlns:a16="http://schemas.microsoft.com/office/drawing/2014/main" id="{AB13993B-CAFF-4C11-BB3E-5F77456382E9}"/>
                    </a:ext>
                  </a:extLst>
                </p:cNvPr>
                <p:cNvPicPr/>
                <p:nvPr/>
              </p:nvPicPr>
              <p:blipFill>
                <a:blip r:embed="rId13"/>
                <a:stretch>
                  <a:fillRect/>
                </a:stretch>
              </p:blipFill>
              <p:spPr>
                <a:xfrm>
                  <a:off x="5167433" y="4564292"/>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36" name="Ink 35">
                  <a:extLst>
                    <a:ext uri="{FF2B5EF4-FFF2-40B4-BE49-F238E27FC236}">
                      <a16:creationId xmlns:a16="http://schemas.microsoft.com/office/drawing/2014/main" id="{5AF87462-7B46-45BF-BFD1-973FF822E3B9}"/>
                    </a:ext>
                  </a:extLst>
                </p14:cNvPr>
                <p14:cNvContentPartPr/>
                <p14:nvPr/>
              </p14:nvContentPartPr>
              <p14:xfrm>
                <a:off x="5099753" y="4637372"/>
                <a:ext cx="360" cy="360"/>
              </p14:xfrm>
            </p:contentPart>
          </mc:Choice>
          <mc:Fallback xmlns="">
            <p:pic>
              <p:nvPicPr>
                <p:cNvPr id="36" name="Ink 35">
                  <a:extLst>
                    <a:ext uri="{FF2B5EF4-FFF2-40B4-BE49-F238E27FC236}">
                      <a16:creationId xmlns:a16="http://schemas.microsoft.com/office/drawing/2014/main" id="{5AF87462-7B46-45BF-BFD1-973FF822E3B9}"/>
                    </a:ext>
                  </a:extLst>
                </p:cNvPr>
                <p:cNvPicPr/>
                <p:nvPr/>
              </p:nvPicPr>
              <p:blipFill>
                <a:blip r:embed="rId13"/>
                <a:stretch>
                  <a:fillRect/>
                </a:stretch>
              </p:blipFill>
              <p:spPr>
                <a:xfrm>
                  <a:off x="5063753" y="4601732"/>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37" name="Ink 36">
                  <a:extLst>
                    <a:ext uri="{FF2B5EF4-FFF2-40B4-BE49-F238E27FC236}">
                      <a16:creationId xmlns:a16="http://schemas.microsoft.com/office/drawing/2014/main" id="{B5F36B88-4565-44F1-A2D6-F3B1A40249BA}"/>
                    </a:ext>
                  </a:extLst>
                </p14:cNvPr>
                <p14:cNvContentPartPr/>
                <p14:nvPr/>
              </p14:nvContentPartPr>
              <p14:xfrm>
                <a:off x="5146913" y="4666172"/>
                <a:ext cx="360" cy="360"/>
              </p14:xfrm>
            </p:contentPart>
          </mc:Choice>
          <mc:Fallback xmlns="">
            <p:pic>
              <p:nvPicPr>
                <p:cNvPr id="37" name="Ink 36">
                  <a:extLst>
                    <a:ext uri="{FF2B5EF4-FFF2-40B4-BE49-F238E27FC236}">
                      <a16:creationId xmlns:a16="http://schemas.microsoft.com/office/drawing/2014/main" id="{B5F36B88-4565-44F1-A2D6-F3B1A40249BA}"/>
                    </a:ext>
                  </a:extLst>
                </p:cNvPr>
                <p:cNvPicPr/>
                <p:nvPr/>
              </p:nvPicPr>
              <p:blipFill>
                <a:blip r:embed="rId13"/>
                <a:stretch>
                  <a:fillRect/>
                </a:stretch>
              </p:blipFill>
              <p:spPr>
                <a:xfrm>
                  <a:off x="5110913" y="4630172"/>
                  <a:ext cx="72000" cy="72000"/>
                </a:xfrm>
                <a:prstGeom prst="rect">
                  <a:avLst/>
                </a:prstGeom>
              </p:spPr>
            </p:pic>
          </mc:Fallback>
        </mc:AlternateContent>
      </p:grpSp>
      <p:sp>
        <p:nvSpPr>
          <p:cNvPr id="38" name="TextBox 37">
            <a:extLst>
              <a:ext uri="{FF2B5EF4-FFF2-40B4-BE49-F238E27FC236}">
                <a16:creationId xmlns:a16="http://schemas.microsoft.com/office/drawing/2014/main" id="{2C3752BC-091D-4ECE-B098-DCA75AF8EA12}"/>
              </a:ext>
            </a:extLst>
          </p:cNvPr>
          <p:cNvSpPr txBox="1"/>
          <p:nvPr/>
        </p:nvSpPr>
        <p:spPr>
          <a:xfrm>
            <a:off x="416256" y="5550527"/>
            <a:ext cx="486496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For instance, this would maybe minimize variability.  But dissimilarity would be super high. </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0379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569109" y="148709"/>
            <a:ext cx="38814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7030A0"/>
                </a:solidFill>
                <a:effectLst/>
                <a:uLnTx/>
                <a:uFillTx/>
                <a:latin typeface="Calibri" panose="020F0502020204030204"/>
                <a:ea typeface="+mn-ea"/>
                <a:cs typeface="+mn-cs"/>
              </a:rPr>
              <a:t>K Means Clustering</a:t>
            </a:r>
          </a:p>
        </p:txBody>
      </p:sp>
      <p:pic>
        <p:nvPicPr>
          <p:cNvPr id="4" name="Picture 3">
            <a:extLst>
              <a:ext uri="{FF2B5EF4-FFF2-40B4-BE49-F238E27FC236}">
                <a16:creationId xmlns:a16="http://schemas.microsoft.com/office/drawing/2014/main" id="{350CA517-2458-4FBA-A90B-24DDA9A7AFC5}"/>
              </a:ext>
            </a:extLst>
          </p:cNvPr>
          <p:cNvPicPr>
            <a:picLocks noChangeAspect="1"/>
          </p:cNvPicPr>
          <p:nvPr/>
        </p:nvPicPr>
        <p:blipFill>
          <a:blip r:embed="rId2"/>
          <a:stretch>
            <a:fillRect/>
          </a:stretch>
        </p:blipFill>
        <p:spPr>
          <a:xfrm>
            <a:off x="425489" y="2984828"/>
            <a:ext cx="2804363" cy="2183060"/>
          </a:xfrm>
          <a:prstGeom prst="rect">
            <a:avLst/>
          </a:prstGeom>
        </p:spPr>
      </p:pic>
      <p:pic>
        <p:nvPicPr>
          <p:cNvPr id="7" name="Picture 6">
            <a:extLst>
              <a:ext uri="{FF2B5EF4-FFF2-40B4-BE49-F238E27FC236}">
                <a16:creationId xmlns:a16="http://schemas.microsoft.com/office/drawing/2014/main" id="{E8A115EB-A762-49C5-BA0B-8AC1F4327D36}"/>
              </a:ext>
            </a:extLst>
          </p:cNvPr>
          <p:cNvPicPr>
            <a:picLocks noChangeAspect="1"/>
          </p:cNvPicPr>
          <p:nvPr/>
        </p:nvPicPr>
        <p:blipFill>
          <a:blip r:embed="rId3"/>
          <a:stretch>
            <a:fillRect/>
          </a:stretch>
        </p:blipFill>
        <p:spPr>
          <a:xfrm>
            <a:off x="5609171" y="2984828"/>
            <a:ext cx="2905271" cy="2307679"/>
          </a:xfrm>
          <a:prstGeom prst="rect">
            <a:avLst/>
          </a:prstGeom>
        </p:spPr>
      </p:pic>
      <p:sp>
        <p:nvSpPr>
          <p:cNvPr id="10" name="TextBox 9">
            <a:extLst>
              <a:ext uri="{FF2B5EF4-FFF2-40B4-BE49-F238E27FC236}">
                <a16:creationId xmlns:a16="http://schemas.microsoft.com/office/drawing/2014/main" id="{D57AEA80-BAED-4A24-BBE6-6F9609DFD598}"/>
              </a:ext>
            </a:extLst>
          </p:cNvPr>
          <p:cNvSpPr txBox="1"/>
          <p:nvPr/>
        </p:nvSpPr>
        <p:spPr>
          <a:xfrm>
            <a:off x="463197" y="1332173"/>
            <a:ext cx="7016839"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Typically use a greedy algorithm.  Start with random {c</a:t>
            </a:r>
            <a:r>
              <a:rPr kumimoji="0" lang="en-US" sz="1400" b="0" i="0" u="none" strike="noStrike" kern="1200" cap="none" spc="0" normalizeH="0" baseline="-25000" noProof="0">
                <a:ln>
                  <a:noFill/>
                </a:ln>
                <a:solidFill>
                  <a:prstClr val="black"/>
                </a:solidFill>
                <a:effectLst/>
                <a:uLnTx/>
                <a:uFillTx/>
                <a:latin typeface="Calibri" panose="020F0502020204030204"/>
                <a:ea typeface="+mn-ea"/>
                <a:cs typeface="+mn-cs"/>
              </a:rPr>
              <a:t>k</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Put the points closest to c</a:t>
            </a:r>
            <a:r>
              <a:rPr kumimoji="0" lang="en-US" sz="1400" b="0" i="0" u="none" strike="noStrike" kern="1200" cap="none" spc="0" normalizeH="0" baseline="-25000" noProof="0">
                <a:ln>
                  <a:noFill/>
                </a:ln>
                <a:solidFill>
                  <a:prstClr val="black"/>
                </a:solidFill>
                <a:effectLst/>
                <a:uLnTx/>
                <a:uFillTx/>
                <a:latin typeface="Calibri" panose="020F0502020204030204"/>
                <a:ea typeface="+mn-ea"/>
                <a:cs typeface="+mn-cs"/>
              </a:rPr>
              <a:t>k</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in S</a:t>
            </a:r>
            <a:r>
              <a:rPr kumimoji="0" lang="en-US" sz="1400" b="0" i="0" u="none" strike="noStrike" kern="1200" cap="none" spc="0" normalizeH="0" baseline="-25000" noProof="0">
                <a:ln>
                  <a:noFill/>
                </a:ln>
                <a:solidFill>
                  <a:prstClr val="black"/>
                </a:solidFill>
                <a:effectLst/>
                <a:uLnTx/>
                <a:uFillTx/>
                <a:latin typeface="Calibri" panose="020F0502020204030204"/>
                <a:ea typeface="+mn-ea"/>
                <a:cs typeface="+mn-cs"/>
              </a:rPr>
              <a:t>k</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Compute the centroids of the clusters, and move c</a:t>
            </a:r>
            <a:r>
              <a:rPr kumimoji="0" lang="en-US" sz="1400" b="0" i="0" u="none" strike="noStrike" kern="1200" cap="none" spc="0" normalizeH="0" baseline="-25000" noProof="0">
                <a:ln>
                  <a:noFill/>
                </a:ln>
                <a:solidFill>
                  <a:prstClr val="black"/>
                </a:solidFill>
                <a:effectLst/>
                <a:uLnTx/>
                <a:uFillTx/>
                <a:latin typeface="Calibri" panose="020F0502020204030204"/>
                <a:ea typeface="+mn-ea"/>
                <a:cs typeface="+mn-cs"/>
              </a:rPr>
              <a:t>k</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there.  Then recalculate the points closest to {c</a:t>
            </a:r>
            <a:r>
              <a:rPr kumimoji="0" lang="en-US" sz="1400" b="0" i="0" u="none" strike="noStrike" kern="1200" cap="none" spc="0" normalizeH="0" baseline="-25000" noProof="0">
                <a:ln>
                  <a:noFill/>
                </a:ln>
                <a:solidFill>
                  <a:prstClr val="black"/>
                </a:solidFill>
                <a:effectLst/>
                <a:uLnTx/>
                <a:uFillTx/>
                <a:latin typeface="Calibri" panose="020F0502020204030204"/>
                <a:ea typeface="+mn-ea"/>
                <a:cs typeface="+mn-cs"/>
              </a:rPr>
              <a:t>k</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recalculate the centroids, and move {c</a:t>
            </a:r>
            <a:r>
              <a:rPr kumimoji="0" lang="en-US" sz="1400" b="0" i="0" u="none" strike="noStrike" kern="1200" cap="none" spc="0" normalizeH="0" baseline="-25000" noProof="0">
                <a:ln>
                  <a:noFill/>
                </a:ln>
                <a:solidFill>
                  <a:prstClr val="black"/>
                </a:solidFill>
                <a:effectLst/>
                <a:uLnTx/>
                <a:uFillTx/>
                <a:latin typeface="Calibri" panose="020F0502020204030204"/>
                <a:ea typeface="+mn-ea"/>
                <a:cs typeface="+mn-cs"/>
              </a:rPr>
              <a:t>k</a:t>
            </a:r>
            <a:r>
              <a:rPr kumimoji="0" lang="en-US" sz="1400" b="0" i="0" u="none" strike="noStrike" kern="1200" cap="none" spc="0" normalizeH="0" baseline="0" noProof="0">
                <a:ln>
                  <a:noFill/>
                </a:ln>
                <a:solidFill>
                  <a:prstClr val="black"/>
                </a:solidFill>
                <a:effectLst/>
                <a:uLnTx/>
                <a:uFillTx/>
                <a:latin typeface="Calibri" panose="020F0502020204030204"/>
                <a:ea typeface="+mn-ea"/>
                <a:cs typeface="+mn-cs"/>
              </a:rPr>
              <a:t>} to the new centroids, etc.  When the centroids stop moving, you’ve arrived at your result.  This will often minimize dissimilarity, but sometimes you will have found a ‘local’ minimum.  So it’s best to run the algorithm a few times and pick the best of the runs.  Here’s an example of the output of a code he provided.</a:t>
            </a: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E757F802-A3F8-4D03-8820-9EE042950079}"/>
                  </a:ext>
                </a:extLst>
              </p14:cNvPr>
              <p14:cNvContentPartPr/>
              <p14:nvPr/>
            </p14:nvContentPartPr>
            <p14:xfrm>
              <a:off x="3827976" y="3821838"/>
              <a:ext cx="1279080" cy="254520"/>
            </p14:xfrm>
          </p:contentPart>
        </mc:Choice>
        <mc:Fallback xmlns="">
          <p:pic>
            <p:nvPicPr>
              <p:cNvPr id="5" name="Ink 4">
                <a:extLst>
                  <a:ext uri="{FF2B5EF4-FFF2-40B4-BE49-F238E27FC236}">
                    <a16:creationId xmlns:a16="http://schemas.microsoft.com/office/drawing/2014/main" id="{E757F802-A3F8-4D03-8820-9EE042950079}"/>
                  </a:ext>
                </a:extLst>
              </p:cNvPr>
              <p:cNvPicPr/>
              <p:nvPr/>
            </p:nvPicPr>
            <p:blipFill>
              <a:blip r:embed="rId5"/>
              <a:stretch>
                <a:fillRect/>
              </a:stretch>
            </p:blipFill>
            <p:spPr>
              <a:xfrm>
                <a:off x="3818976" y="3812851"/>
                <a:ext cx="1296720" cy="272135"/>
              </a:xfrm>
              <a:prstGeom prst="rect">
                <a:avLst/>
              </a:prstGeom>
            </p:spPr>
          </p:pic>
        </mc:Fallback>
      </mc:AlternateContent>
    </p:spTree>
    <p:extLst>
      <p:ext uri="{BB962C8B-B14F-4D97-AF65-F5344CB8AC3E}">
        <p14:creationId xmlns:p14="http://schemas.microsoft.com/office/powerpoint/2010/main" val="3220560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3569109" y="148709"/>
            <a:ext cx="38814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7030A0"/>
                </a:solidFill>
                <a:effectLst/>
                <a:uLnTx/>
                <a:uFillTx/>
                <a:latin typeface="Calibri" panose="020F0502020204030204"/>
                <a:ea typeface="+mn-ea"/>
                <a:cs typeface="+mn-cs"/>
              </a:rPr>
              <a:t>K Means Clustering</a:t>
            </a:r>
          </a:p>
        </p:txBody>
      </p:sp>
      <p:sp>
        <p:nvSpPr>
          <p:cNvPr id="10" name="TextBox 9">
            <a:extLst>
              <a:ext uri="{FF2B5EF4-FFF2-40B4-BE49-F238E27FC236}">
                <a16:creationId xmlns:a16="http://schemas.microsoft.com/office/drawing/2014/main" id="{D57AEA80-BAED-4A24-BBE6-6F9609DFD598}"/>
              </a:ext>
            </a:extLst>
          </p:cNvPr>
          <p:cNvSpPr txBox="1"/>
          <p:nvPr/>
        </p:nvSpPr>
        <p:spPr>
          <a:xfrm>
            <a:off x="463196" y="1196083"/>
            <a:ext cx="10735746"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If we don’t know how many clusters there should be, we can use an ‘elbow’ diagram, where we plot the dissimilarity vs. cluster number, k, to determine the optimum number of clusters.  The optimum number will be where the ‘elbow’ occurs.  Actually plot below is dissimilarity(k=0)-dissimilarity(k), whatever.</a:t>
            </a:r>
            <a:endParaRPr kumimoji="0" lang="en-US" sz="20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2" name="Picture 1" descr="Chart, line chart&#10;&#10;Description automatically generated">
            <a:extLst>
              <a:ext uri="{FF2B5EF4-FFF2-40B4-BE49-F238E27FC236}">
                <a16:creationId xmlns:a16="http://schemas.microsoft.com/office/drawing/2014/main" id="{C2DB6ABF-534B-2E7B-657A-C5CDB8CC3C02}"/>
              </a:ext>
            </a:extLst>
          </p:cNvPr>
          <p:cNvPicPr>
            <a:picLocks noChangeAspect="1"/>
          </p:cNvPicPr>
          <p:nvPr/>
        </p:nvPicPr>
        <p:blipFill>
          <a:blip r:embed="rId2"/>
          <a:stretch>
            <a:fillRect/>
          </a:stretch>
        </p:blipFill>
        <p:spPr>
          <a:xfrm>
            <a:off x="657531" y="2489680"/>
            <a:ext cx="4514235" cy="2739756"/>
          </a:xfrm>
          <a:prstGeom prst="rect">
            <a:avLst/>
          </a:prstGeom>
        </p:spPr>
      </p:pic>
    </p:spTree>
    <p:extLst>
      <p:ext uri="{BB962C8B-B14F-4D97-AF65-F5344CB8AC3E}">
        <p14:creationId xmlns:p14="http://schemas.microsoft.com/office/powerpoint/2010/main" val="78228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FBE3EF-8D9F-3E99-68CB-73FD33FCB7F6}"/>
              </a:ext>
            </a:extLst>
          </p:cNvPr>
          <p:cNvPicPr>
            <a:picLocks noChangeAspect="1"/>
          </p:cNvPicPr>
          <p:nvPr/>
        </p:nvPicPr>
        <p:blipFill>
          <a:blip r:embed="rId2"/>
          <a:stretch>
            <a:fillRect/>
          </a:stretch>
        </p:blipFill>
        <p:spPr>
          <a:xfrm>
            <a:off x="430772" y="1501942"/>
            <a:ext cx="6528707" cy="5164833"/>
          </a:xfrm>
          <a:prstGeom prst="rect">
            <a:avLst/>
          </a:prstGeom>
        </p:spPr>
      </p:pic>
      <p:sp>
        <p:nvSpPr>
          <p:cNvPr id="6" name="Oval 5">
            <a:extLst>
              <a:ext uri="{FF2B5EF4-FFF2-40B4-BE49-F238E27FC236}">
                <a16:creationId xmlns:a16="http://schemas.microsoft.com/office/drawing/2014/main" id="{1AB76961-2F15-C2EE-625F-62E80FA22CAD}"/>
              </a:ext>
            </a:extLst>
          </p:cNvPr>
          <p:cNvSpPr/>
          <p:nvPr/>
        </p:nvSpPr>
        <p:spPr>
          <a:xfrm>
            <a:off x="1563326" y="517813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7" name="Oval 6">
            <a:extLst>
              <a:ext uri="{FF2B5EF4-FFF2-40B4-BE49-F238E27FC236}">
                <a16:creationId xmlns:a16="http://schemas.microsoft.com/office/drawing/2014/main" id="{89CDB2F9-00C3-7384-AF56-F6D5633C3FAA}"/>
              </a:ext>
            </a:extLst>
          </p:cNvPr>
          <p:cNvSpPr/>
          <p:nvPr/>
        </p:nvSpPr>
        <p:spPr>
          <a:xfrm>
            <a:off x="2128681" y="517813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8" name="Oval 7">
            <a:extLst>
              <a:ext uri="{FF2B5EF4-FFF2-40B4-BE49-F238E27FC236}">
                <a16:creationId xmlns:a16="http://schemas.microsoft.com/office/drawing/2014/main" id="{08D56D17-7173-87B3-84CD-845714AB8124}"/>
              </a:ext>
            </a:extLst>
          </p:cNvPr>
          <p:cNvSpPr/>
          <p:nvPr/>
        </p:nvSpPr>
        <p:spPr>
          <a:xfrm>
            <a:off x="5024280" y="306174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9" name="Oval 8">
            <a:extLst>
              <a:ext uri="{FF2B5EF4-FFF2-40B4-BE49-F238E27FC236}">
                <a16:creationId xmlns:a16="http://schemas.microsoft.com/office/drawing/2014/main" id="{B3C717F9-CF65-8B16-9301-1253C2C1186D}"/>
              </a:ext>
            </a:extLst>
          </p:cNvPr>
          <p:cNvSpPr/>
          <p:nvPr/>
        </p:nvSpPr>
        <p:spPr>
          <a:xfrm>
            <a:off x="4132658" y="448741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0" name="Oval 9">
            <a:extLst>
              <a:ext uri="{FF2B5EF4-FFF2-40B4-BE49-F238E27FC236}">
                <a16:creationId xmlns:a16="http://schemas.microsoft.com/office/drawing/2014/main" id="{53B667A9-A141-C2AC-F36D-822DC2E7D3B9}"/>
              </a:ext>
            </a:extLst>
          </p:cNvPr>
          <p:cNvSpPr/>
          <p:nvPr/>
        </p:nvSpPr>
        <p:spPr>
          <a:xfrm>
            <a:off x="4019590" y="3182186"/>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11" name="Oval 10">
            <a:extLst>
              <a:ext uri="{FF2B5EF4-FFF2-40B4-BE49-F238E27FC236}">
                <a16:creationId xmlns:a16="http://schemas.microsoft.com/office/drawing/2014/main" id="{D33C02C8-801B-9F0D-229B-D3270AC19B47}"/>
              </a:ext>
            </a:extLst>
          </p:cNvPr>
          <p:cNvSpPr/>
          <p:nvPr/>
        </p:nvSpPr>
        <p:spPr>
          <a:xfrm>
            <a:off x="1887791" y="4084358"/>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12" name="Oval 11">
            <a:extLst>
              <a:ext uri="{FF2B5EF4-FFF2-40B4-BE49-F238E27FC236}">
                <a16:creationId xmlns:a16="http://schemas.microsoft.com/office/drawing/2014/main" id="{32E26F03-DBDA-5F32-84B6-A4035590C5E3}"/>
              </a:ext>
            </a:extLst>
          </p:cNvPr>
          <p:cNvSpPr/>
          <p:nvPr/>
        </p:nvSpPr>
        <p:spPr>
          <a:xfrm>
            <a:off x="4699815" y="2391635"/>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13" name="TextBox 12">
            <a:extLst>
              <a:ext uri="{FF2B5EF4-FFF2-40B4-BE49-F238E27FC236}">
                <a16:creationId xmlns:a16="http://schemas.microsoft.com/office/drawing/2014/main" id="{D0C2C467-3FA2-193F-F7D2-CB38DA5F465C}"/>
              </a:ext>
            </a:extLst>
          </p:cNvPr>
          <p:cNvSpPr txBox="1"/>
          <p:nvPr/>
        </p:nvSpPr>
        <p:spPr>
          <a:xfrm>
            <a:off x="4001726" y="102735"/>
            <a:ext cx="3549447" cy="523220"/>
          </a:xfrm>
          <a:prstGeom prst="rect">
            <a:avLst/>
          </a:prstGeom>
          <a:noFill/>
        </p:spPr>
        <p:txBody>
          <a:bodyPr wrap="square" rtlCol="0">
            <a:spAutoFit/>
          </a:bodyPr>
          <a:lstStyle/>
          <a:p>
            <a:r>
              <a:rPr lang="en-US" sz="2800" b="1" u="sng"/>
              <a:t>Hierarchical Clustering</a:t>
            </a:r>
          </a:p>
        </p:txBody>
      </p:sp>
      <p:sp>
        <p:nvSpPr>
          <p:cNvPr id="14" name="TextBox 13">
            <a:extLst>
              <a:ext uri="{FF2B5EF4-FFF2-40B4-BE49-F238E27FC236}">
                <a16:creationId xmlns:a16="http://schemas.microsoft.com/office/drawing/2014/main" id="{557987F0-A676-0691-C8DF-6485C929474B}"/>
              </a:ext>
            </a:extLst>
          </p:cNvPr>
          <p:cNvSpPr txBox="1"/>
          <p:nvPr/>
        </p:nvSpPr>
        <p:spPr>
          <a:xfrm>
            <a:off x="548804" y="843337"/>
            <a:ext cx="8428047" cy="338554"/>
          </a:xfrm>
          <a:prstGeom prst="rect">
            <a:avLst/>
          </a:prstGeom>
          <a:noFill/>
        </p:spPr>
        <p:txBody>
          <a:bodyPr wrap="square" rtlCol="0">
            <a:spAutoFit/>
          </a:bodyPr>
          <a:lstStyle/>
          <a:p>
            <a:r>
              <a:rPr lang="en-US" sz="1600"/>
              <a:t>Say we have some objects plotted in a d = 2 feature space.  Hierarchical clustering works as follows.   </a:t>
            </a:r>
          </a:p>
        </p:txBody>
      </p:sp>
      <p:sp>
        <p:nvSpPr>
          <p:cNvPr id="2" name="Oval 1">
            <a:extLst>
              <a:ext uri="{FF2B5EF4-FFF2-40B4-BE49-F238E27FC236}">
                <a16:creationId xmlns:a16="http://schemas.microsoft.com/office/drawing/2014/main" id="{47304283-10A4-B3C6-FA5B-808FB865FEF5}"/>
              </a:ext>
            </a:extLst>
          </p:cNvPr>
          <p:cNvSpPr/>
          <p:nvPr/>
        </p:nvSpPr>
        <p:spPr>
          <a:xfrm>
            <a:off x="7874777" y="608270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3" name="Oval 2">
            <a:extLst>
              <a:ext uri="{FF2B5EF4-FFF2-40B4-BE49-F238E27FC236}">
                <a16:creationId xmlns:a16="http://schemas.microsoft.com/office/drawing/2014/main" id="{BB6D55E1-3483-5F51-1F18-2EBC5F2717E3}"/>
              </a:ext>
            </a:extLst>
          </p:cNvPr>
          <p:cNvSpPr/>
          <p:nvPr/>
        </p:nvSpPr>
        <p:spPr>
          <a:xfrm>
            <a:off x="8377121" y="608270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4" name="Oval 3">
            <a:extLst>
              <a:ext uri="{FF2B5EF4-FFF2-40B4-BE49-F238E27FC236}">
                <a16:creationId xmlns:a16="http://schemas.microsoft.com/office/drawing/2014/main" id="{F83B806C-C7FC-6972-06F1-1CE4B3882C7A}"/>
              </a:ext>
            </a:extLst>
          </p:cNvPr>
          <p:cNvSpPr/>
          <p:nvPr/>
        </p:nvSpPr>
        <p:spPr>
          <a:xfrm>
            <a:off x="8879465" y="608270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15" name="Oval 14">
            <a:extLst>
              <a:ext uri="{FF2B5EF4-FFF2-40B4-BE49-F238E27FC236}">
                <a16:creationId xmlns:a16="http://schemas.microsoft.com/office/drawing/2014/main" id="{DCB307A0-6B1B-F6CF-F5C3-846B80C67284}"/>
              </a:ext>
            </a:extLst>
          </p:cNvPr>
          <p:cNvSpPr/>
          <p:nvPr/>
        </p:nvSpPr>
        <p:spPr>
          <a:xfrm>
            <a:off x="9406854" y="608270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6" name="Oval 15">
            <a:extLst>
              <a:ext uri="{FF2B5EF4-FFF2-40B4-BE49-F238E27FC236}">
                <a16:creationId xmlns:a16="http://schemas.microsoft.com/office/drawing/2014/main" id="{1BB98D09-EE16-0CA5-531C-9905CB54ACA1}"/>
              </a:ext>
            </a:extLst>
          </p:cNvPr>
          <p:cNvSpPr/>
          <p:nvPr/>
        </p:nvSpPr>
        <p:spPr>
          <a:xfrm>
            <a:off x="9914153" y="6076843"/>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17" name="Oval 16">
            <a:extLst>
              <a:ext uri="{FF2B5EF4-FFF2-40B4-BE49-F238E27FC236}">
                <a16:creationId xmlns:a16="http://schemas.microsoft.com/office/drawing/2014/main" id="{F6E3EEE9-81A1-7719-23F6-A2F414B494FD}"/>
              </a:ext>
            </a:extLst>
          </p:cNvPr>
          <p:cNvSpPr/>
          <p:nvPr/>
        </p:nvSpPr>
        <p:spPr>
          <a:xfrm>
            <a:off x="10426792" y="6076843"/>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18" name="Oval 17">
            <a:extLst>
              <a:ext uri="{FF2B5EF4-FFF2-40B4-BE49-F238E27FC236}">
                <a16:creationId xmlns:a16="http://schemas.microsoft.com/office/drawing/2014/main" id="{AC66EF54-698A-1FFF-0CC9-D0CAAC1452A4}"/>
              </a:ext>
            </a:extLst>
          </p:cNvPr>
          <p:cNvSpPr/>
          <p:nvPr/>
        </p:nvSpPr>
        <p:spPr>
          <a:xfrm>
            <a:off x="10962962" y="6076843"/>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Tree>
    <p:extLst>
      <p:ext uri="{BB962C8B-B14F-4D97-AF65-F5344CB8AC3E}">
        <p14:creationId xmlns:p14="http://schemas.microsoft.com/office/powerpoint/2010/main" val="1129852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4939463" y="173859"/>
            <a:ext cx="190745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FF0000"/>
                </a:solidFill>
                <a:effectLst/>
                <a:uLnTx/>
                <a:uFillTx/>
                <a:latin typeface="Calibri" panose="020F0502020204030204"/>
                <a:ea typeface="+mn-ea"/>
                <a:cs typeface="+mn-cs"/>
              </a:rPr>
              <a:t>DB Scan</a:t>
            </a:r>
          </a:p>
        </p:txBody>
      </p:sp>
      <p:sp>
        <p:nvSpPr>
          <p:cNvPr id="10" name="TextBox 9">
            <a:extLst>
              <a:ext uri="{FF2B5EF4-FFF2-40B4-BE49-F238E27FC236}">
                <a16:creationId xmlns:a16="http://schemas.microsoft.com/office/drawing/2014/main" id="{D57AEA80-BAED-4A24-BBE6-6F9609DFD598}"/>
              </a:ext>
            </a:extLst>
          </p:cNvPr>
          <p:cNvSpPr txBox="1"/>
          <p:nvPr/>
        </p:nvSpPr>
        <p:spPr>
          <a:xfrm>
            <a:off x="487237" y="1108637"/>
            <a:ext cx="11217526" cy="830997"/>
          </a:xfrm>
          <a:prstGeom prst="rect">
            <a:avLst/>
          </a:prstGeom>
          <a:noFill/>
        </p:spPr>
        <p:txBody>
          <a:bodyPr wrap="square" rtlCol="0">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The K-means clustering algorithm (further below) can run into issues if the clusters are nested, like these are (it would probably split off the lower part of the green group and add it to the blue group).  And also if we have outliers, like these gray dots, that aren’t really supposed to be part of a group (K-means clustering puts </a:t>
            </a:r>
            <a:r>
              <a:rPr lang="en-US" sz="1600" i="1">
                <a:effectLst/>
                <a:latin typeface="Calibri" panose="020F0502020204030204" pitchFamily="34" charset="0"/>
                <a:ea typeface="Calibri" panose="020F0502020204030204" pitchFamily="34" charset="0"/>
                <a:cs typeface="Times New Roman" panose="02020603050405020304" pitchFamily="18" charset="0"/>
              </a:rPr>
              <a:t>everything</a:t>
            </a:r>
            <a:r>
              <a:rPr lang="en-US" sz="1600">
                <a:effectLst/>
                <a:latin typeface="Calibri" panose="020F0502020204030204" pitchFamily="34" charset="0"/>
                <a:ea typeface="Calibri" panose="020F0502020204030204" pitchFamily="34" charset="0"/>
                <a:cs typeface="Times New Roman" panose="02020603050405020304" pitchFamily="18" charset="0"/>
              </a:rPr>
              <a:t> in a group).</a:t>
            </a:r>
          </a:p>
        </p:txBody>
      </p:sp>
      <p:pic>
        <p:nvPicPr>
          <p:cNvPr id="2" name="Picture 1" descr="Bubble chart&#10;&#10;Description automatically generated">
            <a:extLst>
              <a:ext uri="{FF2B5EF4-FFF2-40B4-BE49-F238E27FC236}">
                <a16:creationId xmlns:a16="http://schemas.microsoft.com/office/drawing/2014/main" id="{4A9815A0-EFA8-C22E-1927-D1111CB101ED}"/>
              </a:ext>
            </a:extLst>
          </p:cNvPr>
          <p:cNvPicPr>
            <a:picLocks noChangeAspect="1"/>
          </p:cNvPicPr>
          <p:nvPr/>
        </p:nvPicPr>
        <p:blipFill>
          <a:blip r:embed="rId2"/>
          <a:stretch>
            <a:fillRect/>
          </a:stretch>
        </p:blipFill>
        <p:spPr>
          <a:xfrm>
            <a:off x="554772" y="2319743"/>
            <a:ext cx="3912744" cy="2093971"/>
          </a:xfrm>
          <a:prstGeom prst="rect">
            <a:avLst/>
          </a:prstGeom>
        </p:spPr>
      </p:pic>
      <p:sp>
        <p:nvSpPr>
          <p:cNvPr id="11" name="TextBox 10">
            <a:extLst>
              <a:ext uri="{FF2B5EF4-FFF2-40B4-BE49-F238E27FC236}">
                <a16:creationId xmlns:a16="http://schemas.microsoft.com/office/drawing/2014/main" id="{B3689EB8-39A7-5B4B-1368-551EE3458402}"/>
              </a:ext>
            </a:extLst>
          </p:cNvPr>
          <p:cNvSpPr txBox="1"/>
          <p:nvPr/>
        </p:nvSpPr>
        <p:spPr>
          <a:xfrm>
            <a:off x="5421245" y="2318324"/>
            <a:ext cx="6096000" cy="1323439"/>
          </a:xfrm>
          <a:prstGeom prst="rect">
            <a:avLst/>
          </a:prstGeom>
          <a:noFill/>
        </p:spPr>
        <p:txBody>
          <a:bodyPr wrap="square">
            <a:spAutoFit/>
          </a:bodyPr>
          <a:lstStyle/>
          <a:p>
            <a:pPr marL="0" marR="0">
              <a:spcBef>
                <a:spcPts val="0"/>
              </a:spcBef>
              <a:spcAft>
                <a:spcPts val="0"/>
              </a:spcAft>
            </a:pPr>
            <a:r>
              <a:rPr lang="en-US" sz="1600" b="1">
                <a:effectLst/>
                <a:latin typeface="Calibri" panose="020F0502020204030204" pitchFamily="34" charset="0"/>
                <a:ea typeface="Calibri" panose="020F0502020204030204" pitchFamily="34" charset="0"/>
                <a:cs typeface="Times New Roman" panose="02020603050405020304" pitchFamily="18" charset="0"/>
              </a:rPr>
              <a:t>Step 1. Set Density Parameter(s)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It starts off with a two user-defined parameters: a circle (hypersphere) radius and the number of points that must be within that radius for the circle to be considered part of the core of the cluster.  In the illustration below, we’ll have set the number of points as 4.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Oval 11">
            <a:extLst>
              <a:ext uri="{FF2B5EF4-FFF2-40B4-BE49-F238E27FC236}">
                <a16:creationId xmlns:a16="http://schemas.microsoft.com/office/drawing/2014/main" id="{A0A20B02-F7DA-C296-9E1C-9E85C6F48C07}"/>
              </a:ext>
            </a:extLst>
          </p:cNvPr>
          <p:cNvSpPr/>
          <p:nvPr/>
        </p:nvSpPr>
        <p:spPr>
          <a:xfrm>
            <a:off x="2904187" y="2950547"/>
            <a:ext cx="471948" cy="452284"/>
          </a:xfrm>
          <a:prstGeom prst="ellipse">
            <a:avLst/>
          </a:prstGeom>
          <a:solidFill>
            <a:srgbClr val="FFC000">
              <a:alpha val="5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993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5142270" y="189851"/>
            <a:ext cx="190745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FF0000"/>
                </a:solidFill>
                <a:effectLst/>
                <a:uLnTx/>
                <a:uFillTx/>
                <a:latin typeface="Calibri" panose="020F0502020204030204"/>
                <a:ea typeface="+mn-ea"/>
                <a:cs typeface="+mn-cs"/>
              </a:rPr>
              <a:t>DB Scan</a:t>
            </a:r>
          </a:p>
        </p:txBody>
      </p:sp>
      <p:pic>
        <p:nvPicPr>
          <p:cNvPr id="13" name="Picture 12">
            <a:extLst>
              <a:ext uri="{FF2B5EF4-FFF2-40B4-BE49-F238E27FC236}">
                <a16:creationId xmlns:a16="http://schemas.microsoft.com/office/drawing/2014/main" id="{862F2C88-6026-28CB-8F4A-E3E8CC5300AA}"/>
              </a:ext>
            </a:extLst>
          </p:cNvPr>
          <p:cNvPicPr>
            <a:picLocks noChangeAspect="1"/>
          </p:cNvPicPr>
          <p:nvPr/>
        </p:nvPicPr>
        <p:blipFill>
          <a:blip r:embed="rId2"/>
          <a:stretch>
            <a:fillRect/>
          </a:stretch>
        </p:blipFill>
        <p:spPr>
          <a:xfrm>
            <a:off x="646468" y="1413600"/>
            <a:ext cx="4495800" cy="2282190"/>
          </a:xfrm>
          <a:prstGeom prst="rect">
            <a:avLst/>
          </a:prstGeom>
        </p:spPr>
      </p:pic>
      <p:sp>
        <p:nvSpPr>
          <p:cNvPr id="16" name="TextBox 15">
            <a:extLst>
              <a:ext uri="{FF2B5EF4-FFF2-40B4-BE49-F238E27FC236}">
                <a16:creationId xmlns:a16="http://schemas.microsoft.com/office/drawing/2014/main" id="{159647A4-64E2-C0C3-1888-9CB471BD61EC}"/>
              </a:ext>
            </a:extLst>
          </p:cNvPr>
          <p:cNvSpPr txBox="1"/>
          <p:nvPr/>
        </p:nvSpPr>
        <p:spPr>
          <a:xfrm>
            <a:off x="5686717" y="1258742"/>
            <a:ext cx="6096000" cy="2062103"/>
          </a:xfrm>
          <a:prstGeom prst="rect">
            <a:avLst/>
          </a:prstGeom>
          <a:noFill/>
        </p:spPr>
        <p:txBody>
          <a:bodyPr wrap="square">
            <a:spAutoFit/>
          </a:bodyPr>
          <a:lstStyle/>
          <a:p>
            <a:pPr marL="0" marR="0">
              <a:spcBef>
                <a:spcPts val="0"/>
              </a:spcBef>
              <a:spcAft>
                <a:spcPts val="0"/>
              </a:spcAft>
            </a:pPr>
            <a:r>
              <a:rPr lang="en-US" sz="1600" b="1">
                <a:effectLst/>
                <a:latin typeface="Calibri" panose="020F0502020204030204" pitchFamily="34" charset="0"/>
                <a:ea typeface="Calibri" panose="020F0502020204030204" pitchFamily="34" charset="0"/>
                <a:cs typeface="Times New Roman" panose="02020603050405020304" pitchFamily="18" charset="0"/>
              </a:rPr>
              <a:t>Step 2. Identify Cluster Core Points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Then the algorithm goes to each point, draws said circle around, and counts the number of points which it encloses.  If it is at least the required number, then that point is designated a core cluster point.  These points, so-identified, are not necessarily part of the </a:t>
            </a:r>
            <a:r>
              <a:rPr lang="en-US" sz="1600" i="1">
                <a:effectLst/>
                <a:latin typeface="Calibri" panose="020F0502020204030204" pitchFamily="34" charset="0"/>
                <a:ea typeface="Calibri" panose="020F0502020204030204" pitchFamily="34" charset="0"/>
                <a:cs typeface="Times New Roman" panose="02020603050405020304" pitchFamily="18" charset="0"/>
              </a:rPr>
              <a:t>same</a:t>
            </a:r>
            <a:r>
              <a:rPr lang="en-US" sz="1600">
                <a:effectLst/>
                <a:latin typeface="Calibri" panose="020F0502020204030204" pitchFamily="34" charset="0"/>
                <a:ea typeface="Calibri" panose="020F0502020204030204" pitchFamily="34" charset="0"/>
                <a:cs typeface="Times New Roman" panose="02020603050405020304" pitchFamily="18" charset="0"/>
              </a:rPr>
              <a:t> cluster.  They’re just ascertained to be core points of </a:t>
            </a:r>
            <a:r>
              <a:rPr lang="en-US" sz="1600" i="1">
                <a:effectLst/>
                <a:latin typeface="Calibri" panose="020F0502020204030204" pitchFamily="34" charset="0"/>
                <a:ea typeface="Calibri" panose="020F0502020204030204" pitchFamily="34" charset="0"/>
                <a:cs typeface="Times New Roman" panose="02020603050405020304" pitchFamily="18" charset="0"/>
              </a:rPr>
              <a:t>some</a:t>
            </a:r>
            <a:r>
              <a:rPr lang="en-US" sz="1600">
                <a:effectLst/>
                <a:latin typeface="Calibri" panose="020F0502020204030204" pitchFamily="34" charset="0"/>
                <a:ea typeface="Calibri" panose="020F0502020204030204" pitchFamily="34" charset="0"/>
                <a:cs typeface="Times New Roman" panose="02020603050405020304" pitchFamily="18" charset="0"/>
              </a:rPr>
              <a:t> cluster.  So for instance, those four black dots would be identified as core cluster points.  But not the two x-ed out.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Chart, bubble chart&#10;&#10;Description automatically generated">
            <a:extLst>
              <a:ext uri="{FF2B5EF4-FFF2-40B4-BE49-F238E27FC236}">
                <a16:creationId xmlns:a16="http://schemas.microsoft.com/office/drawing/2014/main" id="{5450A675-D56D-304D-C5CB-6A60B0C7CBC7}"/>
              </a:ext>
            </a:extLst>
          </p:cNvPr>
          <p:cNvPicPr>
            <a:picLocks noChangeAspect="1"/>
          </p:cNvPicPr>
          <p:nvPr/>
        </p:nvPicPr>
        <p:blipFill>
          <a:blip r:embed="rId3"/>
          <a:stretch>
            <a:fillRect/>
          </a:stretch>
        </p:blipFill>
        <p:spPr>
          <a:xfrm>
            <a:off x="646469" y="4090096"/>
            <a:ext cx="4495799" cy="2387614"/>
          </a:xfrm>
          <a:prstGeom prst="rect">
            <a:avLst/>
          </a:prstGeom>
        </p:spPr>
      </p:pic>
      <p:sp>
        <p:nvSpPr>
          <p:cNvPr id="7" name="TextBox 6">
            <a:extLst>
              <a:ext uri="{FF2B5EF4-FFF2-40B4-BE49-F238E27FC236}">
                <a16:creationId xmlns:a16="http://schemas.microsoft.com/office/drawing/2014/main" id="{9F7C2507-5EEA-DBBB-8683-72DC2BBF0BCE}"/>
              </a:ext>
            </a:extLst>
          </p:cNvPr>
          <p:cNvSpPr txBox="1"/>
          <p:nvPr/>
        </p:nvSpPr>
        <p:spPr>
          <a:xfrm>
            <a:off x="5686717" y="4387334"/>
            <a:ext cx="4568328"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Ultimately, we would identify these core points,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25535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7E8B6B-8E63-4CA6-BB50-88960CEA53E0}"/>
              </a:ext>
            </a:extLst>
          </p:cNvPr>
          <p:cNvSpPr txBox="1"/>
          <p:nvPr/>
        </p:nvSpPr>
        <p:spPr>
          <a:xfrm flipH="1">
            <a:off x="5142270" y="189851"/>
            <a:ext cx="190745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FF0000"/>
                </a:solidFill>
                <a:effectLst/>
                <a:uLnTx/>
                <a:uFillTx/>
                <a:latin typeface="Calibri" panose="020F0502020204030204"/>
                <a:ea typeface="+mn-ea"/>
                <a:cs typeface="+mn-cs"/>
              </a:rPr>
              <a:t>DB Scan</a:t>
            </a:r>
          </a:p>
        </p:txBody>
      </p:sp>
      <p:sp>
        <p:nvSpPr>
          <p:cNvPr id="16" name="TextBox 15">
            <a:extLst>
              <a:ext uri="{FF2B5EF4-FFF2-40B4-BE49-F238E27FC236}">
                <a16:creationId xmlns:a16="http://schemas.microsoft.com/office/drawing/2014/main" id="{159647A4-64E2-C0C3-1888-9CB471BD61EC}"/>
              </a:ext>
            </a:extLst>
          </p:cNvPr>
          <p:cNvSpPr txBox="1"/>
          <p:nvPr/>
        </p:nvSpPr>
        <p:spPr>
          <a:xfrm>
            <a:off x="5578563" y="1104054"/>
            <a:ext cx="6096000" cy="3046988"/>
          </a:xfrm>
          <a:prstGeom prst="rect">
            <a:avLst/>
          </a:prstGeom>
          <a:noFill/>
        </p:spPr>
        <p:txBody>
          <a:bodyPr wrap="square">
            <a:spAutoFit/>
          </a:bodyPr>
          <a:lstStyle/>
          <a:p>
            <a:pPr marL="0" marR="0">
              <a:spcBef>
                <a:spcPts val="0"/>
              </a:spcBef>
              <a:spcAft>
                <a:spcPts val="0"/>
              </a:spcAft>
            </a:pPr>
            <a:r>
              <a:rPr lang="en-US" sz="1600" b="1">
                <a:effectLst/>
                <a:latin typeface="Calibri" panose="020F0502020204030204" pitchFamily="34" charset="0"/>
                <a:ea typeface="Calibri" panose="020F0502020204030204" pitchFamily="34" charset="0"/>
                <a:cs typeface="Times New Roman" panose="02020603050405020304" pitchFamily="18" charset="0"/>
              </a:rPr>
              <a:t>Step 3. Identify all Separate Cluster Cores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But so far, we have no idea whether one core point is in a cluster with another core point.  So now we want identify the different clusters.  So we pick a random core point and call it part of Cluster 1.  Then we draw the circle around the point, and whichever core points are enclosed by the circle, we add to Cluster 1.  Then for each of those core points just added, we draw circles around </a:t>
            </a:r>
            <a:r>
              <a:rPr lang="en-US" sz="1600" i="1">
                <a:effectLst/>
                <a:latin typeface="Calibri" panose="020F0502020204030204" pitchFamily="34" charset="0"/>
                <a:ea typeface="Calibri" panose="020F0502020204030204" pitchFamily="34" charset="0"/>
                <a:cs typeface="Times New Roman" panose="02020603050405020304" pitchFamily="18" charset="0"/>
              </a:rPr>
              <a:t>them</a:t>
            </a:r>
            <a:r>
              <a:rPr lang="en-US" sz="1600">
                <a:effectLst/>
                <a:latin typeface="Calibri" panose="020F0502020204030204" pitchFamily="34" charset="0"/>
                <a:ea typeface="Calibri" panose="020F0502020204030204" pitchFamily="34" charset="0"/>
                <a:cs typeface="Times New Roman" panose="02020603050405020304" pitchFamily="18" charset="0"/>
              </a:rPr>
              <a:t>, and whichever core points are further enclosed, we add to Cluster 1.  When are circles no longer enclose any more core points, then we’ve mapped out all the core points of Cluster 1.  Then we can pick another random core point, designate it Cluster 2, and repeat the process, adding more and more points to Cluster 2.  Ultimately, we’ll have something like this:</a:t>
            </a:r>
          </a:p>
        </p:txBody>
      </p:sp>
      <p:pic>
        <p:nvPicPr>
          <p:cNvPr id="5" name="Picture 4" descr="Chart, bubble chart&#10;&#10;Description automatically generated">
            <a:extLst>
              <a:ext uri="{FF2B5EF4-FFF2-40B4-BE49-F238E27FC236}">
                <a16:creationId xmlns:a16="http://schemas.microsoft.com/office/drawing/2014/main" id="{51C175AA-BB6F-BD25-123D-84B3E4E8ADAB}"/>
              </a:ext>
            </a:extLst>
          </p:cNvPr>
          <p:cNvPicPr>
            <a:picLocks noChangeAspect="1"/>
          </p:cNvPicPr>
          <p:nvPr/>
        </p:nvPicPr>
        <p:blipFill>
          <a:blip r:embed="rId2"/>
          <a:stretch>
            <a:fillRect/>
          </a:stretch>
        </p:blipFill>
        <p:spPr>
          <a:xfrm>
            <a:off x="396526" y="1416405"/>
            <a:ext cx="4680890" cy="2369786"/>
          </a:xfrm>
          <a:prstGeom prst="rect">
            <a:avLst/>
          </a:prstGeom>
        </p:spPr>
      </p:pic>
      <p:sp>
        <p:nvSpPr>
          <p:cNvPr id="9" name="TextBox 8">
            <a:extLst>
              <a:ext uri="{FF2B5EF4-FFF2-40B4-BE49-F238E27FC236}">
                <a16:creationId xmlns:a16="http://schemas.microsoft.com/office/drawing/2014/main" id="{CEA3DC15-8F18-7ABB-AE33-FABFB146A5E3}"/>
              </a:ext>
            </a:extLst>
          </p:cNvPr>
          <p:cNvSpPr txBox="1"/>
          <p:nvPr/>
        </p:nvSpPr>
        <p:spPr>
          <a:xfrm>
            <a:off x="5578563" y="4449658"/>
            <a:ext cx="6096000" cy="2308324"/>
          </a:xfrm>
          <a:prstGeom prst="rect">
            <a:avLst/>
          </a:prstGeom>
          <a:noFill/>
        </p:spPr>
        <p:txBody>
          <a:bodyPr wrap="square">
            <a:spAutoFit/>
          </a:bodyPr>
          <a:lstStyle/>
          <a:p>
            <a:pPr marL="0" marR="0">
              <a:spcBef>
                <a:spcPts val="0"/>
              </a:spcBef>
              <a:spcAft>
                <a:spcPts val="0"/>
              </a:spcAft>
            </a:pPr>
            <a:r>
              <a:rPr lang="en-US" sz="1600" b="1">
                <a:effectLst/>
                <a:latin typeface="Calibri" panose="020F0502020204030204" pitchFamily="34" charset="0"/>
                <a:ea typeface="Calibri" panose="020F0502020204030204" pitchFamily="34" charset="0"/>
                <a:cs typeface="Times New Roman" panose="02020603050405020304" pitchFamily="18" charset="0"/>
              </a:rPr>
              <a:t>Step 4. Identify Surfaces of Clusters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Now that the core points of all clusters have been identified, we will want identify the surface points of these clusters.  So go back to Cluster 1, run through all the core points, draw the circle, and now include within Cluster 1 </a:t>
            </a:r>
            <a:r>
              <a:rPr lang="en-US" sz="1600" i="1">
                <a:effectLst/>
                <a:latin typeface="Calibri" panose="020F0502020204030204" pitchFamily="34" charset="0"/>
                <a:ea typeface="Calibri" panose="020F0502020204030204" pitchFamily="34" charset="0"/>
                <a:cs typeface="Times New Roman" panose="02020603050405020304" pitchFamily="18" charset="0"/>
              </a:rPr>
              <a:t>all</a:t>
            </a:r>
            <a:r>
              <a:rPr lang="en-US" sz="1600">
                <a:effectLst/>
                <a:latin typeface="Calibri" panose="020F0502020204030204" pitchFamily="34" charset="0"/>
                <a:ea typeface="Calibri" panose="020F0502020204030204" pitchFamily="34" charset="0"/>
                <a:cs typeface="Times New Roman" panose="02020603050405020304" pitchFamily="18" charset="0"/>
              </a:rPr>
              <a:t> points within the circle.  Of course the circle will enclose a lot of core points already included, but it will also include these surface points too.  And so these will now have been added.  Then we do the same thing for the other cluster.  And we end up with this.  All other points are classified as outliers.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descr="Chart, bubble chart&#10;&#10;Description automatically generated">
            <a:extLst>
              <a:ext uri="{FF2B5EF4-FFF2-40B4-BE49-F238E27FC236}">
                <a16:creationId xmlns:a16="http://schemas.microsoft.com/office/drawing/2014/main" id="{344A145F-2DDE-333F-CE40-8568C35713EE}"/>
              </a:ext>
            </a:extLst>
          </p:cNvPr>
          <p:cNvPicPr>
            <a:picLocks noChangeAspect="1"/>
          </p:cNvPicPr>
          <p:nvPr/>
        </p:nvPicPr>
        <p:blipFill>
          <a:blip r:embed="rId3"/>
          <a:stretch>
            <a:fillRect/>
          </a:stretch>
        </p:blipFill>
        <p:spPr>
          <a:xfrm>
            <a:off x="396525" y="4132563"/>
            <a:ext cx="4680889" cy="2462560"/>
          </a:xfrm>
          <a:prstGeom prst="rect">
            <a:avLst/>
          </a:prstGeom>
        </p:spPr>
      </p:pic>
    </p:spTree>
    <p:extLst>
      <p:ext uri="{BB962C8B-B14F-4D97-AF65-F5344CB8AC3E}">
        <p14:creationId xmlns:p14="http://schemas.microsoft.com/office/powerpoint/2010/main" val="3800419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FBE3EF-8D9F-3E99-68CB-73FD33FCB7F6}"/>
              </a:ext>
            </a:extLst>
          </p:cNvPr>
          <p:cNvPicPr>
            <a:picLocks noChangeAspect="1"/>
          </p:cNvPicPr>
          <p:nvPr/>
        </p:nvPicPr>
        <p:blipFill>
          <a:blip r:embed="rId2"/>
          <a:stretch>
            <a:fillRect/>
          </a:stretch>
        </p:blipFill>
        <p:spPr>
          <a:xfrm>
            <a:off x="460271" y="1480491"/>
            <a:ext cx="6528707" cy="5164833"/>
          </a:xfrm>
          <a:prstGeom prst="rect">
            <a:avLst/>
          </a:prstGeom>
        </p:spPr>
      </p:pic>
      <p:sp>
        <p:nvSpPr>
          <p:cNvPr id="6" name="Oval 5">
            <a:extLst>
              <a:ext uri="{FF2B5EF4-FFF2-40B4-BE49-F238E27FC236}">
                <a16:creationId xmlns:a16="http://schemas.microsoft.com/office/drawing/2014/main" id="{1AB76961-2F15-C2EE-625F-62E80FA22CAD}"/>
              </a:ext>
            </a:extLst>
          </p:cNvPr>
          <p:cNvSpPr/>
          <p:nvPr/>
        </p:nvSpPr>
        <p:spPr>
          <a:xfrm>
            <a:off x="1592825" y="5156683"/>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7" name="Oval 6">
            <a:extLst>
              <a:ext uri="{FF2B5EF4-FFF2-40B4-BE49-F238E27FC236}">
                <a16:creationId xmlns:a16="http://schemas.microsoft.com/office/drawing/2014/main" id="{89CDB2F9-00C3-7384-AF56-F6D5633C3FAA}"/>
              </a:ext>
            </a:extLst>
          </p:cNvPr>
          <p:cNvSpPr/>
          <p:nvPr/>
        </p:nvSpPr>
        <p:spPr>
          <a:xfrm>
            <a:off x="2158180" y="5156683"/>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8" name="Oval 7">
            <a:extLst>
              <a:ext uri="{FF2B5EF4-FFF2-40B4-BE49-F238E27FC236}">
                <a16:creationId xmlns:a16="http://schemas.microsoft.com/office/drawing/2014/main" id="{08D56D17-7173-87B3-84CD-845714AB8124}"/>
              </a:ext>
            </a:extLst>
          </p:cNvPr>
          <p:cNvSpPr/>
          <p:nvPr/>
        </p:nvSpPr>
        <p:spPr>
          <a:xfrm>
            <a:off x="5053779" y="3040290"/>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9" name="Oval 8">
            <a:extLst>
              <a:ext uri="{FF2B5EF4-FFF2-40B4-BE49-F238E27FC236}">
                <a16:creationId xmlns:a16="http://schemas.microsoft.com/office/drawing/2014/main" id="{B3C717F9-CF65-8B16-9301-1253C2C1186D}"/>
              </a:ext>
            </a:extLst>
          </p:cNvPr>
          <p:cNvSpPr/>
          <p:nvPr/>
        </p:nvSpPr>
        <p:spPr>
          <a:xfrm>
            <a:off x="4162157" y="4465968"/>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0" name="Oval 9">
            <a:extLst>
              <a:ext uri="{FF2B5EF4-FFF2-40B4-BE49-F238E27FC236}">
                <a16:creationId xmlns:a16="http://schemas.microsoft.com/office/drawing/2014/main" id="{53B667A9-A141-C2AC-F36D-822DC2E7D3B9}"/>
              </a:ext>
            </a:extLst>
          </p:cNvPr>
          <p:cNvSpPr/>
          <p:nvPr/>
        </p:nvSpPr>
        <p:spPr>
          <a:xfrm>
            <a:off x="4049089" y="3160735"/>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11" name="Oval 10">
            <a:extLst>
              <a:ext uri="{FF2B5EF4-FFF2-40B4-BE49-F238E27FC236}">
                <a16:creationId xmlns:a16="http://schemas.microsoft.com/office/drawing/2014/main" id="{D33C02C8-801B-9F0D-229B-D3270AC19B47}"/>
              </a:ext>
            </a:extLst>
          </p:cNvPr>
          <p:cNvSpPr/>
          <p:nvPr/>
        </p:nvSpPr>
        <p:spPr>
          <a:xfrm>
            <a:off x="1917290" y="406290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12" name="Oval 11">
            <a:extLst>
              <a:ext uri="{FF2B5EF4-FFF2-40B4-BE49-F238E27FC236}">
                <a16:creationId xmlns:a16="http://schemas.microsoft.com/office/drawing/2014/main" id="{32E26F03-DBDA-5F32-84B6-A4035590C5E3}"/>
              </a:ext>
            </a:extLst>
          </p:cNvPr>
          <p:cNvSpPr/>
          <p:nvPr/>
        </p:nvSpPr>
        <p:spPr>
          <a:xfrm>
            <a:off x="4729314" y="237018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13" name="TextBox 12">
            <a:extLst>
              <a:ext uri="{FF2B5EF4-FFF2-40B4-BE49-F238E27FC236}">
                <a16:creationId xmlns:a16="http://schemas.microsoft.com/office/drawing/2014/main" id="{D0C2C467-3FA2-193F-F7D2-CB38DA5F465C}"/>
              </a:ext>
            </a:extLst>
          </p:cNvPr>
          <p:cNvSpPr txBox="1"/>
          <p:nvPr/>
        </p:nvSpPr>
        <p:spPr>
          <a:xfrm>
            <a:off x="4001727" y="132232"/>
            <a:ext cx="3519950" cy="523220"/>
          </a:xfrm>
          <a:prstGeom prst="rect">
            <a:avLst/>
          </a:prstGeom>
          <a:noFill/>
        </p:spPr>
        <p:txBody>
          <a:bodyPr wrap="square" rtlCol="0">
            <a:spAutoFit/>
          </a:bodyPr>
          <a:lstStyle/>
          <a:p>
            <a:r>
              <a:rPr lang="en-US" sz="2800" b="1" u="sng"/>
              <a:t>Hierarchical Clustering</a:t>
            </a:r>
          </a:p>
        </p:txBody>
      </p:sp>
      <p:sp>
        <p:nvSpPr>
          <p:cNvPr id="14" name="TextBox 13">
            <a:extLst>
              <a:ext uri="{FF2B5EF4-FFF2-40B4-BE49-F238E27FC236}">
                <a16:creationId xmlns:a16="http://schemas.microsoft.com/office/drawing/2014/main" id="{557987F0-A676-0691-C8DF-6485C929474B}"/>
              </a:ext>
            </a:extLst>
          </p:cNvPr>
          <p:cNvSpPr txBox="1"/>
          <p:nvPr/>
        </p:nvSpPr>
        <p:spPr>
          <a:xfrm>
            <a:off x="548804" y="843337"/>
            <a:ext cx="10895943" cy="338554"/>
          </a:xfrm>
          <a:prstGeom prst="rect">
            <a:avLst/>
          </a:prstGeom>
          <a:noFill/>
        </p:spPr>
        <p:txBody>
          <a:bodyPr wrap="square" rtlCol="0">
            <a:spAutoFit/>
          </a:bodyPr>
          <a:lstStyle/>
          <a:p>
            <a:r>
              <a:rPr lang="en-US" sz="1600"/>
              <a:t>We find the pair closest together (and distance can be measured using Euclidean metric, or Manhattan metric, etc.)</a:t>
            </a:r>
          </a:p>
        </p:txBody>
      </p:sp>
      <p:cxnSp>
        <p:nvCxnSpPr>
          <p:cNvPr id="16" name="Straight Connector 15">
            <a:extLst>
              <a:ext uri="{FF2B5EF4-FFF2-40B4-BE49-F238E27FC236}">
                <a16:creationId xmlns:a16="http://schemas.microsoft.com/office/drawing/2014/main" id="{B88078D1-A82F-BA63-A47E-D450421D8F30}"/>
              </a:ext>
            </a:extLst>
          </p:cNvPr>
          <p:cNvCxnSpPr/>
          <p:nvPr/>
        </p:nvCxnSpPr>
        <p:spPr>
          <a:xfrm>
            <a:off x="1750142" y="5307632"/>
            <a:ext cx="580101" cy="0"/>
          </a:xfrm>
          <a:prstGeom prst="line">
            <a:avLst/>
          </a:prstGeom>
        </p:spPr>
        <p:style>
          <a:lnRef idx="3">
            <a:schemeClr val="accent2"/>
          </a:lnRef>
          <a:fillRef idx="0">
            <a:schemeClr val="accent2"/>
          </a:fillRef>
          <a:effectRef idx="2">
            <a:schemeClr val="accent2"/>
          </a:effectRef>
          <a:fontRef idx="minor">
            <a:schemeClr val="tx1"/>
          </a:fontRef>
        </p:style>
      </p:cxnSp>
      <p:sp>
        <p:nvSpPr>
          <p:cNvPr id="18" name="Oval 17">
            <a:extLst>
              <a:ext uri="{FF2B5EF4-FFF2-40B4-BE49-F238E27FC236}">
                <a16:creationId xmlns:a16="http://schemas.microsoft.com/office/drawing/2014/main" id="{EC62AE66-8597-77B1-5029-3D4BA3C7DCF3}"/>
              </a:ext>
            </a:extLst>
          </p:cNvPr>
          <p:cNvSpPr/>
          <p:nvPr/>
        </p:nvSpPr>
        <p:spPr>
          <a:xfrm>
            <a:off x="7874777" y="597454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19" name="Oval 18">
            <a:extLst>
              <a:ext uri="{FF2B5EF4-FFF2-40B4-BE49-F238E27FC236}">
                <a16:creationId xmlns:a16="http://schemas.microsoft.com/office/drawing/2014/main" id="{79C680FE-F2C9-B60B-025B-E1319C35FC30}"/>
              </a:ext>
            </a:extLst>
          </p:cNvPr>
          <p:cNvSpPr/>
          <p:nvPr/>
        </p:nvSpPr>
        <p:spPr>
          <a:xfrm>
            <a:off x="8377121" y="597454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20" name="Oval 19">
            <a:extLst>
              <a:ext uri="{FF2B5EF4-FFF2-40B4-BE49-F238E27FC236}">
                <a16:creationId xmlns:a16="http://schemas.microsoft.com/office/drawing/2014/main" id="{21223015-0314-FC79-12C7-19BAA69B2837}"/>
              </a:ext>
            </a:extLst>
          </p:cNvPr>
          <p:cNvSpPr/>
          <p:nvPr/>
        </p:nvSpPr>
        <p:spPr>
          <a:xfrm>
            <a:off x="8879465" y="597454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21" name="Oval 20">
            <a:extLst>
              <a:ext uri="{FF2B5EF4-FFF2-40B4-BE49-F238E27FC236}">
                <a16:creationId xmlns:a16="http://schemas.microsoft.com/office/drawing/2014/main" id="{A6F5BC65-3A6A-6E65-1DD2-7EE7A089AC26}"/>
              </a:ext>
            </a:extLst>
          </p:cNvPr>
          <p:cNvSpPr/>
          <p:nvPr/>
        </p:nvSpPr>
        <p:spPr>
          <a:xfrm>
            <a:off x="9406854" y="597454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22" name="Oval 21">
            <a:extLst>
              <a:ext uri="{FF2B5EF4-FFF2-40B4-BE49-F238E27FC236}">
                <a16:creationId xmlns:a16="http://schemas.microsoft.com/office/drawing/2014/main" id="{394CB9B1-9407-8E91-7C25-BFE7553AC378}"/>
              </a:ext>
            </a:extLst>
          </p:cNvPr>
          <p:cNvSpPr/>
          <p:nvPr/>
        </p:nvSpPr>
        <p:spPr>
          <a:xfrm>
            <a:off x="9914153" y="5968686"/>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23" name="Oval 22">
            <a:extLst>
              <a:ext uri="{FF2B5EF4-FFF2-40B4-BE49-F238E27FC236}">
                <a16:creationId xmlns:a16="http://schemas.microsoft.com/office/drawing/2014/main" id="{AA37220A-41ED-B9AA-FAA6-9B4B891D18CC}"/>
              </a:ext>
            </a:extLst>
          </p:cNvPr>
          <p:cNvSpPr/>
          <p:nvPr/>
        </p:nvSpPr>
        <p:spPr>
          <a:xfrm>
            <a:off x="10416960" y="5968686"/>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24" name="Oval 23">
            <a:extLst>
              <a:ext uri="{FF2B5EF4-FFF2-40B4-BE49-F238E27FC236}">
                <a16:creationId xmlns:a16="http://schemas.microsoft.com/office/drawing/2014/main" id="{213B964B-C41B-725A-90FB-1096B17D3488}"/>
              </a:ext>
            </a:extLst>
          </p:cNvPr>
          <p:cNvSpPr/>
          <p:nvPr/>
        </p:nvSpPr>
        <p:spPr>
          <a:xfrm>
            <a:off x="10933466" y="5968686"/>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Tree>
    <p:extLst>
      <p:ext uri="{BB962C8B-B14F-4D97-AF65-F5344CB8AC3E}">
        <p14:creationId xmlns:p14="http://schemas.microsoft.com/office/powerpoint/2010/main" val="771828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FBE3EF-8D9F-3E99-68CB-73FD33FCB7F6}"/>
              </a:ext>
            </a:extLst>
          </p:cNvPr>
          <p:cNvPicPr>
            <a:picLocks noChangeAspect="1"/>
          </p:cNvPicPr>
          <p:nvPr/>
        </p:nvPicPr>
        <p:blipFill>
          <a:blip r:embed="rId2"/>
          <a:stretch>
            <a:fillRect/>
          </a:stretch>
        </p:blipFill>
        <p:spPr>
          <a:xfrm>
            <a:off x="381611" y="1431331"/>
            <a:ext cx="6528707" cy="5164833"/>
          </a:xfrm>
          <a:prstGeom prst="rect">
            <a:avLst/>
          </a:prstGeom>
        </p:spPr>
      </p:pic>
      <p:sp>
        <p:nvSpPr>
          <p:cNvPr id="7" name="Oval 6">
            <a:extLst>
              <a:ext uri="{FF2B5EF4-FFF2-40B4-BE49-F238E27FC236}">
                <a16:creationId xmlns:a16="http://schemas.microsoft.com/office/drawing/2014/main" id="{89CDB2F9-00C3-7384-AF56-F6D5633C3FAA}"/>
              </a:ext>
            </a:extLst>
          </p:cNvPr>
          <p:cNvSpPr/>
          <p:nvPr/>
        </p:nvSpPr>
        <p:spPr>
          <a:xfrm>
            <a:off x="1672402" y="4934009"/>
            <a:ext cx="656919" cy="5794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sp>
        <p:nvSpPr>
          <p:cNvPr id="8" name="Oval 7">
            <a:extLst>
              <a:ext uri="{FF2B5EF4-FFF2-40B4-BE49-F238E27FC236}">
                <a16:creationId xmlns:a16="http://schemas.microsoft.com/office/drawing/2014/main" id="{08D56D17-7173-87B3-84CD-845714AB8124}"/>
              </a:ext>
            </a:extLst>
          </p:cNvPr>
          <p:cNvSpPr/>
          <p:nvPr/>
        </p:nvSpPr>
        <p:spPr>
          <a:xfrm>
            <a:off x="4975119" y="2991130"/>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9" name="Oval 8">
            <a:extLst>
              <a:ext uri="{FF2B5EF4-FFF2-40B4-BE49-F238E27FC236}">
                <a16:creationId xmlns:a16="http://schemas.microsoft.com/office/drawing/2014/main" id="{B3C717F9-CF65-8B16-9301-1253C2C1186D}"/>
              </a:ext>
            </a:extLst>
          </p:cNvPr>
          <p:cNvSpPr/>
          <p:nvPr/>
        </p:nvSpPr>
        <p:spPr>
          <a:xfrm>
            <a:off x="4083497" y="4406976"/>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0" name="Oval 9">
            <a:extLst>
              <a:ext uri="{FF2B5EF4-FFF2-40B4-BE49-F238E27FC236}">
                <a16:creationId xmlns:a16="http://schemas.microsoft.com/office/drawing/2014/main" id="{53B667A9-A141-C2AC-F36D-822DC2E7D3B9}"/>
              </a:ext>
            </a:extLst>
          </p:cNvPr>
          <p:cNvSpPr/>
          <p:nvPr/>
        </p:nvSpPr>
        <p:spPr>
          <a:xfrm>
            <a:off x="3970429" y="3111575"/>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11" name="Oval 10">
            <a:extLst>
              <a:ext uri="{FF2B5EF4-FFF2-40B4-BE49-F238E27FC236}">
                <a16:creationId xmlns:a16="http://schemas.microsoft.com/office/drawing/2014/main" id="{D33C02C8-801B-9F0D-229B-D3270AC19B47}"/>
              </a:ext>
            </a:extLst>
          </p:cNvPr>
          <p:cNvSpPr/>
          <p:nvPr/>
        </p:nvSpPr>
        <p:spPr>
          <a:xfrm>
            <a:off x="1838630" y="401374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12" name="Oval 11">
            <a:extLst>
              <a:ext uri="{FF2B5EF4-FFF2-40B4-BE49-F238E27FC236}">
                <a16:creationId xmlns:a16="http://schemas.microsoft.com/office/drawing/2014/main" id="{32E26F03-DBDA-5F32-84B6-A4035590C5E3}"/>
              </a:ext>
            </a:extLst>
          </p:cNvPr>
          <p:cNvSpPr/>
          <p:nvPr/>
        </p:nvSpPr>
        <p:spPr>
          <a:xfrm>
            <a:off x="4650654" y="232102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13" name="TextBox 12">
            <a:extLst>
              <a:ext uri="{FF2B5EF4-FFF2-40B4-BE49-F238E27FC236}">
                <a16:creationId xmlns:a16="http://schemas.microsoft.com/office/drawing/2014/main" id="{D0C2C467-3FA2-193F-F7D2-CB38DA5F465C}"/>
              </a:ext>
            </a:extLst>
          </p:cNvPr>
          <p:cNvSpPr txBox="1"/>
          <p:nvPr/>
        </p:nvSpPr>
        <p:spPr>
          <a:xfrm>
            <a:off x="4001727" y="132232"/>
            <a:ext cx="3549446" cy="523220"/>
          </a:xfrm>
          <a:prstGeom prst="rect">
            <a:avLst/>
          </a:prstGeom>
          <a:noFill/>
        </p:spPr>
        <p:txBody>
          <a:bodyPr wrap="square" rtlCol="0">
            <a:spAutoFit/>
          </a:bodyPr>
          <a:lstStyle/>
          <a:p>
            <a:r>
              <a:rPr lang="en-US" sz="2800" b="1" u="sng"/>
              <a:t>Hierarchical Clustering</a:t>
            </a:r>
          </a:p>
        </p:txBody>
      </p:sp>
      <p:sp>
        <p:nvSpPr>
          <p:cNvPr id="14" name="TextBox 13">
            <a:extLst>
              <a:ext uri="{FF2B5EF4-FFF2-40B4-BE49-F238E27FC236}">
                <a16:creationId xmlns:a16="http://schemas.microsoft.com/office/drawing/2014/main" id="{557987F0-A676-0691-C8DF-6485C929474B}"/>
              </a:ext>
            </a:extLst>
          </p:cNvPr>
          <p:cNvSpPr txBox="1"/>
          <p:nvPr/>
        </p:nvSpPr>
        <p:spPr>
          <a:xfrm>
            <a:off x="548804" y="843337"/>
            <a:ext cx="7002369" cy="338554"/>
          </a:xfrm>
          <a:prstGeom prst="rect">
            <a:avLst/>
          </a:prstGeom>
          <a:noFill/>
        </p:spPr>
        <p:txBody>
          <a:bodyPr wrap="square" rtlCol="0">
            <a:spAutoFit/>
          </a:bodyPr>
          <a:lstStyle/>
          <a:p>
            <a:r>
              <a:rPr lang="en-US" sz="1600"/>
              <a:t>And group them in a cluster, centered at the average of their two positions.  </a:t>
            </a:r>
          </a:p>
        </p:txBody>
      </p:sp>
      <p:cxnSp>
        <p:nvCxnSpPr>
          <p:cNvPr id="16" name="Straight Connector 15">
            <a:extLst>
              <a:ext uri="{FF2B5EF4-FFF2-40B4-BE49-F238E27FC236}">
                <a16:creationId xmlns:a16="http://schemas.microsoft.com/office/drawing/2014/main" id="{B88078D1-A82F-BA63-A47E-D450421D8F30}"/>
              </a:ext>
            </a:extLst>
          </p:cNvPr>
          <p:cNvCxnSpPr/>
          <p:nvPr/>
        </p:nvCxnSpPr>
        <p:spPr>
          <a:xfrm>
            <a:off x="1700978" y="5248640"/>
            <a:ext cx="580101" cy="0"/>
          </a:xfrm>
          <a:prstGeom prst="line">
            <a:avLst/>
          </a:prstGeom>
        </p:spPr>
        <p:style>
          <a:lnRef idx="3">
            <a:schemeClr val="accent2"/>
          </a:lnRef>
          <a:fillRef idx="0">
            <a:schemeClr val="accent2"/>
          </a:fillRef>
          <a:effectRef idx="2">
            <a:schemeClr val="accent2"/>
          </a:effectRef>
          <a:fontRef idx="minor">
            <a:schemeClr val="tx1"/>
          </a:fontRef>
        </p:style>
      </p:cxnSp>
      <p:sp>
        <p:nvSpPr>
          <p:cNvPr id="17" name="Oval 16">
            <a:extLst>
              <a:ext uri="{FF2B5EF4-FFF2-40B4-BE49-F238E27FC236}">
                <a16:creationId xmlns:a16="http://schemas.microsoft.com/office/drawing/2014/main" id="{6A6CFE9F-5BA1-4E50-276E-579EF3539722}"/>
              </a:ext>
            </a:extLst>
          </p:cNvPr>
          <p:cNvSpPr/>
          <p:nvPr/>
        </p:nvSpPr>
        <p:spPr>
          <a:xfrm>
            <a:off x="7874777" y="595488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18" name="Oval 17">
            <a:extLst>
              <a:ext uri="{FF2B5EF4-FFF2-40B4-BE49-F238E27FC236}">
                <a16:creationId xmlns:a16="http://schemas.microsoft.com/office/drawing/2014/main" id="{578683B5-4BED-1844-2D13-0BC33DB077B5}"/>
              </a:ext>
            </a:extLst>
          </p:cNvPr>
          <p:cNvSpPr/>
          <p:nvPr/>
        </p:nvSpPr>
        <p:spPr>
          <a:xfrm>
            <a:off x="8377121" y="595488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19" name="Oval 18">
            <a:extLst>
              <a:ext uri="{FF2B5EF4-FFF2-40B4-BE49-F238E27FC236}">
                <a16:creationId xmlns:a16="http://schemas.microsoft.com/office/drawing/2014/main" id="{FCD9FD8C-CE85-2D64-5DE5-817E49E523A9}"/>
              </a:ext>
            </a:extLst>
          </p:cNvPr>
          <p:cNvSpPr/>
          <p:nvPr/>
        </p:nvSpPr>
        <p:spPr>
          <a:xfrm>
            <a:off x="8879465" y="595488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20" name="Oval 19">
            <a:extLst>
              <a:ext uri="{FF2B5EF4-FFF2-40B4-BE49-F238E27FC236}">
                <a16:creationId xmlns:a16="http://schemas.microsoft.com/office/drawing/2014/main" id="{3A51F7DA-4C93-12BA-F277-864683444B8F}"/>
              </a:ext>
            </a:extLst>
          </p:cNvPr>
          <p:cNvSpPr/>
          <p:nvPr/>
        </p:nvSpPr>
        <p:spPr>
          <a:xfrm>
            <a:off x="9406854" y="595488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21" name="Oval 20">
            <a:extLst>
              <a:ext uri="{FF2B5EF4-FFF2-40B4-BE49-F238E27FC236}">
                <a16:creationId xmlns:a16="http://schemas.microsoft.com/office/drawing/2014/main" id="{BB19AC73-D044-2AD8-D6A5-EAF8CAF6D8D7}"/>
              </a:ext>
            </a:extLst>
          </p:cNvPr>
          <p:cNvSpPr/>
          <p:nvPr/>
        </p:nvSpPr>
        <p:spPr>
          <a:xfrm>
            <a:off x="9914153" y="5949023"/>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22" name="Oval 21">
            <a:extLst>
              <a:ext uri="{FF2B5EF4-FFF2-40B4-BE49-F238E27FC236}">
                <a16:creationId xmlns:a16="http://schemas.microsoft.com/office/drawing/2014/main" id="{4F1EB307-F163-62E1-27D8-B94131F73426}"/>
              </a:ext>
            </a:extLst>
          </p:cNvPr>
          <p:cNvSpPr/>
          <p:nvPr/>
        </p:nvSpPr>
        <p:spPr>
          <a:xfrm>
            <a:off x="10377632" y="5949023"/>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23" name="Oval 22">
            <a:extLst>
              <a:ext uri="{FF2B5EF4-FFF2-40B4-BE49-F238E27FC236}">
                <a16:creationId xmlns:a16="http://schemas.microsoft.com/office/drawing/2014/main" id="{DD2E048A-91FC-214F-3181-12F1160ED777}"/>
              </a:ext>
            </a:extLst>
          </p:cNvPr>
          <p:cNvSpPr/>
          <p:nvPr/>
        </p:nvSpPr>
        <p:spPr>
          <a:xfrm>
            <a:off x="10864642" y="5949023"/>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24" name="Oval 23">
            <a:extLst>
              <a:ext uri="{FF2B5EF4-FFF2-40B4-BE49-F238E27FC236}">
                <a16:creationId xmlns:a16="http://schemas.microsoft.com/office/drawing/2014/main" id="{C52C1411-54D1-CF1C-CAF6-808C3F3E539F}"/>
              </a:ext>
            </a:extLst>
          </p:cNvPr>
          <p:cNvSpPr/>
          <p:nvPr/>
        </p:nvSpPr>
        <p:spPr>
          <a:xfrm>
            <a:off x="7923123" y="5003512"/>
            <a:ext cx="656919" cy="5794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cxnSp>
        <p:nvCxnSpPr>
          <p:cNvPr id="26" name="Straight Connector 25">
            <a:extLst>
              <a:ext uri="{FF2B5EF4-FFF2-40B4-BE49-F238E27FC236}">
                <a16:creationId xmlns:a16="http://schemas.microsoft.com/office/drawing/2014/main" id="{F6E7A5F5-6640-582A-7ED8-67D2EF5129E5}"/>
              </a:ext>
            </a:extLst>
          </p:cNvPr>
          <p:cNvCxnSpPr/>
          <p:nvPr/>
        </p:nvCxnSpPr>
        <p:spPr>
          <a:xfrm flipV="1">
            <a:off x="8023123" y="5338916"/>
            <a:ext cx="245806"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28" name="Straight Connector 27">
            <a:extLst>
              <a:ext uri="{FF2B5EF4-FFF2-40B4-BE49-F238E27FC236}">
                <a16:creationId xmlns:a16="http://schemas.microsoft.com/office/drawing/2014/main" id="{1419AFE7-F67A-7E4C-7743-4D2F63763E52}"/>
              </a:ext>
            </a:extLst>
          </p:cNvPr>
          <p:cNvCxnSpPr/>
          <p:nvPr/>
        </p:nvCxnSpPr>
        <p:spPr>
          <a:xfrm flipH="1" flipV="1">
            <a:off x="8268929" y="5338916"/>
            <a:ext cx="311113" cy="757084"/>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821446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FBE3EF-8D9F-3E99-68CB-73FD33FCB7F6}"/>
              </a:ext>
            </a:extLst>
          </p:cNvPr>
          <p:cNvPicPr>
            <a:picLocks noChangeAspect="1"/>
          </p:cNvPicPr>
          <p:nvPr/>
        </p:nvPicPr>
        <p:blipFill>
          <a:blip r:embed="rId2"/>
          <a:stretch>
            <a:fillRect/>
          </a:stretch>
        </p:blipFill>
        <p:spPr>
          <a:xfrm>
            <a:off x="342280" y="1501942"/>
            <a:ext cx="6528707" cy="5164833"/>
          </a:xfrm>
          <a:prstGeom prst="rect">
            <a:avLst/>
          </a:prstGeom>
        </p:spPr>
      </p:pic>
      <p:sp>
        <p:nvSpPr>
          <p:cNvPr id="7" name="Oval 6">
            <a:extLst>
              <a:ext uri="{FF2B5EF4-FFF2-40B4-BE49-F238E27FC236}">
                <a16:creationId xmlns:a16="http://schemas.microsoft.com/office/drawing/2014/main" id="{89CDB2F9-00C3-7384-AF56-F6D5633C3FAA}"/>
              </a:ext>
            </a:extLst>
          </p:cNvPr>
          <p:cNvSpPr/>
          <p:nvPr/>
        </p:nvSpPr>
        <p:spPr>
          <a:xfrm>
            <a:off x="1633071" y="5004620"/>
            <a:ext cx="656919" cy="5794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sp>
        <p:nvSpPr>
          <p:cNvPr id="8" name="Oval 7">
            <a:extLst>
              <a:ext uri="{FF2B5EF4-FFF2-40B4-BE49-F238E27FC236}">
                <a16:creationId xmlns:a16="http://schemas.microsoft.com/office/drawing/2014/main" id="{08D56D17-7173-87B3-84CD-845714AB8124}"/>
              </a:ext>
            </a:extLst>
          </p:cNvPr>
          <p:cNvSpPr/>
          <p:nvPr/>
        </p:nvSpPr>
        <p:spPr>
          <a:xfrm>
            <a:off x="4935788" y="306174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9" name="Oval 8">
            <a:extLst>
              <a:ext uri="{FF2B5EF4-FFF2-40B4-BE49-F238E27FC236}">
                <a16:creationId xmlns:a16="http://schemas.microsoft.com/office/drawing/2014/main" id="{B3C717F9-CF65-8B16-9301-1253C2C1186D}"/>
              </a:ext>
            </a:extLst>
          </p:cNvPr>
          <p:cNvSpPr/>
          <p:nvPr/>
        </p:nvSpPr>
        <p:spPr>
          <a:xfrm>
            <a:off x="4044166" y="447758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0" name="Oval 9">
            <a:extLst>
              <a:ext uri="{FF2B5EF4-FFF2-40B4-BE49-F238E27FC236}">
                <a16:creationId xmlns:a16="http://schemas.microsoft.com/office/drawing/2014/main" id="{53B667A9-A141-C2AC-F36D-822DC2E7D3B9}"/>
              </a:ext>
            </a:extLst>
          </p:cNvPr>
          <p:cNvSpPr/>
          <p:nvPr/>
        </p:nvSpPr>
        <p:spPr>
          <a:xfrm>
            <a:off x="3931098" y="3182186"/>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11" name="Oval 10">
            <a:extLst>
              <a:ext uri="{FF2B5EF4-FFF2-40B4-BE49-F238E27FC236}">
                <a16:creationId xmlns:a16="http://schemas.microsoft.com/office/drawing/2014/main" id="{D33C02C8-801B-9F0D-229B-D3270AC19B47}"/>
              </a:ext>
            </a:extLst>
          </p:cNvPr>
          <p:cNvSpPr/>
          <p:nvPr/>
        </p:nvSpPr>
        <p:spPr>
          <a:xfrm>
            <a:off x="1799299" y="4084358"/>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12" name="Oval 11">
            <a:extLst>
              <a:ext uri="{FF2B5EF4-FFF2-40B4-BE49-F238E27FC236}">
                <a16:creationId xmlns:a16="http://schemas.microsoft.com/office/drawing/2014/main" id="{32E26F03-DBDA-5F32-84B6-A4035590C5E3}"/>
              </a:ext>
            </a:extLst>
          </p:cNvPr>
          <p:cNvSpPr/>
          <p:nvPr/>
        </p:nvSpPr>
        <p:spPr>
          <a:xfrm>
            <a:off x="4611323" y="2391635"/>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13" name="TextBox 12">
            <a:extLst>
              <a:ext uri="{FF2B5EF4-FFF2-40B4-BE49-F238E27FC236}">
                <a16:creationId xmlns:a16="http://schemas.microsoft.com/office/drawing/2014/main" id="{D0C2C467-3FA2-193F-F7D2-CB38DA5F465C}"/>
              </a:ext>
            </a:extLst>
          </p:cNvPr>
          <p:cNvSpPr txBox="1"/>
          <p:nvPr/>
        </p:nvSpPr>
        <p:spPr>
          <a:xfrm>
            <a:off x="4001726" y="132232"/>
            <a:ext cx="3608441" cy="523220"/>
          </a:xfrm>
          <a:prstGeom prst="rect">
            <a:avLst/>
          </a:prstGeom>
          <a:noFill/>
        </p:spPr>
        <p:txBody>
          <a:bodyPr wrap="square" rtlCol="0">
            <a:spAutoFit/>
          </a:bodyPr>
          <a:lstStyle/>
          <a:p>
            <a:r>
              <a:rPr lang="en-US" sz="2800" b="1" u="sng"/>
              <a:t>Hierarchical Clustering</a:t>
            </a:r>
          </a:p>
        </p:txBody>
      </p:sp>
      <p:sp>
        <p:nvSpPr>
          <p:cNvPr id="14" name="TextBox 13">
            <a:extLst>
              <a:ext uri="{FF2B5EF4-FFF2-40B4-BE49-F238E27FC236}">
                <a16:creationId xmlns:a16="http://schemas.microsoft.com/office/drawing/2014/main" id="{557987F0-A676-0691-C8DF-6485C929474B}"/>
              </a:ext>
            </a:extLst>
          </p:cNvPr>
          <p:cNvSpPr txBox="1"/>
          <p:nvPr/>
        </p:nvSpPr>
        <p:spPr>
          <a:xfrm>
            <a:off x="548805" y="843337"/>
            <a:ext cx="9189182" cy="584775"/>
          </a:xfrm>
          <a:prstGeom prst="rect">
            <a:avLst/>
          </a:prstGeom>
          <a:noFill/>
        </p:spPr>
        <p:txBody>
          <a:bodyPr wrap="square" rtlCol="0">
            <a:spAutoFit/>
          </a:bodyPr>
          <a:lstStyle/>
          <a:p>
            <a:r>
              <a:rPr lang="en-US" sz="1600"/>
              <a:t>Then we repeat.  Find the nearest two points (including clusters).  These are 7 and 3.  And we will move 3 to be contiguous with 7 (or vice versa).</a:t>
            </a:r>
          </a:p>
        </p:txBody>
      </p:sp>
      <p:cxnSp>
        <p:nvCxnSpPr>
          <p:cNvPr id="16" name="Straight Connector 15">
            <a:extLst>
              <a:ext uri="{FF2B5EF4-FFF2-40B4-BE49-F238E27FC236}">
                <a16:creationId xmlns:a16="http://schemas.microsoft.com/office/drawing/2014/main" id="{B88078D1-A82F-BA63-A47E-D450421D8F30}"/>
              </a:ext>
            </a:extLst>
          </p:cNvPr>
          <p:cNvCxnSpPr/>
          <p:nvPr/>
        </p:nvCxnSpPr>
        <p:spPr>
          <a:xfrm>
            <a:off x="1661647" y="5319251"/>
            <a:ext cx="580101"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3" name="Straight Connector 2">
            <a:extLst>
              <a:ext uri="{FF2B5EF4-FFF2-40B4-BE49-F238E27FC236}">
                <a16:creationId xmlns:a16="http://schemas.microsoft.com/office/drawing/2014/main" id="{322461C0-8E2A-605B-74CD-CD2FB5445FF4}"/>
              </a:ext>
            </a:extLst>
          </p:cNvPr>
          <p:cNvCxnSpPr/>
          <p:nvPr/>
        </p:nvCxnSpPr>
        <p:spPr>
          <a:xfrm>
            <a:off x="4778473" y="2526890"/>
            <a:ext cx="314633" cy="655296"/>
          </a:xfrm>
          <a:prstGeom prst="line">
            <a:avLst/>
          </a:prstGeom>
        </p:spPr>
        <p:style>
          <a:lnRef idx="3">
            <a:schemeClr val="accent2"/>
          </a:lnRef>
          <a:fillRef idx="0">
            <a:schemeClr val="accent2"/>
          </a:fillRef>
          <a:effectRef idx="2">
            <a:schemeClr val="accent2"/>
          </a:effectRef>
          <a:fontRef idx="minor">
            <a:schemeClr val="tx1"/>
          </a:fontRef>
        </p:style>
      </p:cxnSp>
      <p:sp>
        <p:nvSpPr>
          <p:cNvPr id="17" name="Oval 16">
            <a:extLst>
              <a:ext uri="{FF2B5EF4-FFF2-40B4-BE49-F238E27FC236}">
                <a16:creationId xmlns:a16="http://schemas.microsoft.com/office/drawing/2014/main" id="{65FE6069-82F0-AFF9-20D2-6B05620097D8}"/>
              </a:ext>
            </a:extLst>
          </p:cNvPr>
          <p:cNvSpPr/>
          <p:nvPr/>
        </p:nvSpPr>
        <p:spPr>
          <a:xfrm>
            <a:off x="7874777" y="6013876"/>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18" name="Oval 17">
            <a:extLst>
              <a:ext uri="{FF2B5EF4-FFF2-40B4-BE49-F238E27FC236}">
                <a16:creationId xmlns:a16="http://schemas.microsoft.com/office/drawing/2014/main" id="{E9CB71F2-CD7B-79D6-52DD-4BDA75DB221E}"/>
              </a:ext>
            </a:extLst>
          </p:cNvPr>
          <p:cNvSpPr/>
          <p:nvPr/>
        </p:nvSpPr>
        <p:spPr>
          <a:xfrm>
            <a:off x="8377121" y="6013876"/>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19" name="Oval 18">
            <a:extLst>
              <a:ext uri="{FF2B5EF4-FFF2-40B4-BE49-F238E27FC236}">
                <a16:creationId xmlns:a16="http://schemas.microsoft.com/office/drawing/2014/main" id="{7BA063C3-3674-8A1D-18CC-74D263685D0F}"/>
              </a:ext>
            </a:extLst>
          </p:cNvPr>
          <p:cNvSpPr/>
          <p:nvPr/>
        </p:nvSpPr>
        <p:spPr>
          <a:xfrm>
            <a:off x="10377004" y="6011986"/>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20" name="Oval 19">
            <a:extLst>
              <a:ext uri="{FF2B5EF4-FFF2-40B4-BE49-F238E27FC236}">
                <a16:creationId xmlns:a16="http://schemas.microsoft.com/office/drawing/2014/main" id="{A8C5F84E-84B1-72A5-21FB-674E4D73340A}"/>
              </a:ext>
            </a:extLst>
          </p:cNvPr>
          <p:cNvSpPr/>
          <p:nvPr/>
        </p:nvSpPr>
        <p:spPr>
          <a:xfrm>
            <a:off x="8906223" y="6008015"/>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21" name="Oval 20">
            <a:extLst>
              <a:ext uri="{FF2B5EF4-FFF2-40B4-BE49-F238E27FC236}">
                <a16:creationId xmlns:a16="http://schemas.microsoft.com/office/drawing/2014/main" id="{6A2B4328-46F8-3C22-2ED7-45C44823C5C6}"/>
              </a:ext>
            </a:extLst>
          </p:cNvPr>
          <p:cNvSpPr/>
          <p:nvPr/>
        </p:nvSpPr>
        <p:spPr>
          <a:xfrm>
            <a:off x="9413522" y="600215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22" name="Oval 21">
            <a:extLst>
              <a:ext uri="{FF2B5EF4-FFF2-40B4-BE49-F238E27FC236}">
                <a16:creationId xmlns:a16="http://schemas.microsoft.com/office/drawing/2014/main" id="{3187AB1B-88C2-1E3F-2434-5632F50C5EE6}"/>
              </a:ext>
            </a:extLst>
          </p:cNvPr>
          <p:cNvSpPr/>
          <p:nvPr/>
        </p:nvSpPr>
        <p:spPr>
          <a:xfrm>
            <a:off x="9877001" y="600215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23" name="Oval 22">
            <a:extLst>
              <a:ext uri="{FF2B5EF4-FFF2-40B4-BE49-F238E27FC236}">
                <a16:creationId xmlns:a16="http://schemas.microsoft.com/office/drawing/2014/main" id="{74DB3959-E35B-7948-1841-776D96D2A18B}"/>
              </a:ext>
            </a:extLst>
          </p:cNvPr>
          <p:cNvSpPr/>
          <p:nvPr/>
        </p:nvSpPr>
        <p:spPr>
          <a:xfrm>
            <a:off x="10864642" y="6008015"/>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24" name="Oval 23">
            <a:extLst>
              <a:ext uri="{FF2B5EF4-FFF2-40B4-BE49-F238E27FC236}">
                <a16:creationId xmlns:a16="http://schemas.microsoft.com/office/drawing/2014/main" id="{8C9C23FB-DFF4-4657-1B8C-20BEFE8EFD55}"/>
              </a:ext>
            </a:extLst>
          </p:cNvPr>
          <p:cNvSpPr/>
          <p:nvPr/>
        </p:nvSpPr>
        <p:spPr>
          <a:xfrm>
            <a:off x="7923123" y="5062504"/>
            <a:ext cx="656919" cy="5794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cxnSp>
        <p:nvCxnSpPr>
          <p:cNvPr id="25" name="Straight Connector 24">
            <a:extLst>
              <a:ext uri="{FF2B5EF4-FFF2-40B4-BE49-F238E27FC236}">
                <a16:creationId xmlns:a16="http://schemas.microsoft.com/office/drawing/2014/main" id="{C1525D74-3DC9-D496-00A8-15A66FBB7047}"/>
              </a:ext>
            </a:extLst>
          </p:cNvPr>
          <p:cNvCxnSpPr/>
          <p:nvPr/>
        </p:nvCxnSpPr>
        <p:spPr>
          <a:xfrm flipV="1">
            <a:off x="8023123" y="5338916"/>
            <a:ext cx="245806"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26" name="Straight Connector 25">
            <a:extLst>
              <a:ext uri="{FF2B5EF4-FFF2-40B4-BE49-F238E27FC236}">
                <a16:creationId xmlns:a16="http://schemas.microsoft.com/office/drawing/2014/main" id="{91CE614E-1162-D3E7-FA8D-CF95B0518A11}"/>
              </a:ext>
            </a:extLst>
          </p:cNvPr>
          <p:cNvCxnSpPr/>
          <p:nvPr/>
        </p:nvCxnSpPr>
        <p:spPr>
          <a:xfrm flipH="1" flipV="1">
            <a:off x="8268929" y="5338916"/>
            <a:ext cx="311113" cy="757084"/>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986435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FBE3EF-8D9F-3E99-68CB-73FD33FCB7F6}"/>
              </a:ext>
            </a:extLst>
          </p:cNvPr>
          <p:cNvPicPr>
            <a:picLocks noChangeAspect="1"/>
          </p:cNvPicPr>
          <p:nvPr/>
        </p:nvPicPr>
        <p:blipFill>
          <a:blip r:embed="rId2"/>
          <a:stretch>
            <a:fillRect/>
          </a:stretch>
        </p:blipFill>
        <p:spPr>
          <a:xfrm>
            <a:off x="361946" y="1501942"/>
            <a:ext cx="6528707" cy="5164833"/>
          </a:xfrm>
          <a:prstGeom prst="rect">
            <a:avLst/>
          </a:prstGeom>
        </p:spPr>
      </p:pic>
      <p:sp>
        <p:nvSpPr>
          <p:cNvPr id="7" name="Oval 6">
            <a:extLst>
              <a:ext uri="{FF2B5EF4-FFF2-40B4-BE49-F238E27FC236}">
                <a16:creationId xmlns:a16="http://schemas.microsoft.com/office/drawing/2014/main" id="{89CDB2F9-00C3-7384-AF56-F6D5633C3FAA}"/>
              </a:ext>
            </a:extLst>
          </p:cNvPr>
          <p:cNvSpPr/>
          <p:nvPr/>
        </p:nvSpPr>
        <p:spPr>
          <a:xfrm>
            <a:off x="1651817" y="5024284"/>
            <a:ext cx="657839" cy="5597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sp>
        <p:nvSpPr>
          <p:cNvPr id="9" name="Oval 8">
            <a:extLst>
              <a:ext uri="{FF2B5EF4-FFF2-40B4-BE49-F238E27FC236}">
                <a16:creationId xmlns:a16="http://schemas.microsoft.com/office/drawing/2014/main" id="{B3C717F9-CF65-8B16-9301-1253C2C1186D}"/>
              </a:ext>
            </a:extLst>
          </p:cNvPr>
          <p:cNvSpPr/>
          <p:nvPr/>
        </p:nvSpPr>
        <p:spPr>
          <a:xfrm>
            <a:off x="4063832" y="447758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0" name="Oval 9">
            <a:extLst>
              <a:ext uri="{FF2B5EF4-FFF2-40B4-BE49-F238E27FC236}">
                <a16:creationId xmlns:a16="http://schemas.microsoft.com/office/drawing/2014/main" id="{53B667A9-A141-C2AC-F36D-822DC2E7D3B9}"/>
              </a:ext>
            </a:extLst>
          </p:cNvPr>
          <p:cNvSpPr/>
          <p:nvPr/>
        </p:nvSpPr>
        <p:spPr>
          <a:xfrm>
            <a:off x="3950764" y="3182186"/>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11" name="Oval 10">
            <a:extLst>
              <a:ext uri="{FF2B5EF4-FFF2-40B4-BE49-F238E27FC236}">
                <a16:creationId xmlns:a16="http://schemas.microsoft.com/office/drawing/2014/main" id="{D33C02C8-801B-9F0D-229B-D3270AC19B47}"/>
              </a:ext>
            </a:extLst>
          </p:cNvPr>
          <p:cNvSpPr/>
          <p:nvPr/>
        </p:nvSpPr>
        <p:spPr>
          <a:xfrm>
            <a:off x="1818965" y="4084358"/>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13" name="TextBox 12">
            <a:extLst>
              <a:ext uri="{FF2B5EF4-FFF2-40B4-BE49-F238E27FC236}">
                <a16:creationId xmlns:a16="http://schemas.microsoft.com/office/drawing/2014/main" id="{D0C2C467-3FA2-193F-F7D2-CB38DA5F465C}"/>
              </a:ext>
            </a:extLst>
          </p:cNvPr>
          <p:cNvSpPr txBox="1"/>
          <p:nvPr/>
        </p:nvSpPr>
        <p:spPr>
          <a:xfrm>
            <a:off x="4001726" y="132232"/>
            <a:ext cx="3628105" cy="523220"/>
          </a:xfrm>
          <a:prstGeom prst="rect">
            <a:avLst/>
          </a:prstGeom>
          <a:noFill/>
        </p:spPr>
        <p:txBody>
          <a:bodyPr wrap="square" rtlCol="0">
            <a:spAutoFit/>
          </a:bodyPr>
          <a:lstStyle/>
          <a:p>
            <a:r>
              <a:rPr lang="en-US" sz="2800" b="1" u="sng"/>
              <a:t>Hierarchical Clustering</a:t>
            </a:r>
          </a:p>
        </p:txBody>
      </p:sp>
      <p:sp>
        <p:nvSpPr>
          <p:cNvPr id="14" name="TextBox 13">
            <a:extLst>
              <a:ext uri="{FF2B5EF4-FFF2-40B4-BE49-F238E27FC236}">
                <a16:creationId xmlns:a16="http://schemas.microsoft.com/office/drawing/2014/main" id="{557987F0-A676-0691-C8DF-6485C929474B}"/>
              </a:ext>
            </a:extLst>
          </p:cNvPr>
          <p:cNvSpPr txBox="1"/>
          <p:nvPr/>
        </p:nvSpPr>
        <p:spPr>
          <a:xfrm>
            <a:off x="548804" y="843337"/>
            <a:ext cx="6933543" cy="338554"/>
          </a:xfrm>
          <a:prstGeom prst="rect">
            <a:avLst/>
          </a:prstGeom>
          <a:noFill/>
        </p:spPr>
        <p:txBody>
          <a:bodyPr wrap="square" rtlCol="0">
            <a:spAutoFit/>
          </a:bodyPr>
          <a:lstStyle/>
          <a:p>
            <a:r>
              <a:rPr lang="en-US" sz="1600"/>
              <a:t>And group into a cluster, centered at the average of the two coordinates.</a:t>
            </a:r>
          </a:p>
        </p:txBody>
      </p:sp>
      <p:cxnSp>
        <p:nvCxnSpPr>
          <p:cNvPr id="16" name="Straight Connector 15">
            <a:extLst>
              <a:ext uri="{FF2B5EF4-FFF2-40B4-BE49-F238E27FC236}">
                <a16:creationId xmlns:a16="http://schemas.microsoft.com/office/drawing/2014/main" id="{B88078D1-A82F-BA63-A47E-D450421D8F30}"/>
              </a:ext>
            </a:extLst>
          </p:cNvPr>
          <p:cNvCxnSpPr/>
          <p:nvPr/>
        </p:nvCxnSpPr>
        <p:spPr>
          <a:xfrm>
            <a:off x="1651817" y="5329083"/>
            <a:ext cx="580101" cy="0"/>
          </a:xfrm>
          <a:prstGeom prst="line">
            <a:avLst/>
          </a:prstGeom>
        </p:spPr>
        <p:style>
          <a:lnRef idx="3">
            <a:schemeClr val="accent2"/>
          </a:lnRef>
          <a:fillRef idx="0">
            <a:schemeClr val="accent2"/>
          </a:fillRef>
          <a:effectRef idx="2">
            <a:schemeClr val="accent2"/>
          </a:effectRef>
          <a:fontRef idx="minor">
            <a:schemeClr val="tx1"/>
          </a:fontRef>
        </p:style>
      </p:cxnSp>
      <p:sp>
        <p:nvSpPr>
          <p:cNvPr id="4" name="Oval 3">
            <a:extLst>
              <a:ext uri="{FF2B5EF4-FFF2-40B4-BE49-F238E27FC236}">
                <a16:creationId xmlns:a16="http://schemas.microsoft.com/office/drawing/2014/main" id="{352708FA-E808-DA92-F916-2213A57F99DE}"/>
              </a:ext>
            </a:extLst>
          </p:cNvPr>
          <p:cNvSpPr/>
          <p:nvPr/>
        </p:nvSpPr>
        <p:spPr>
          <a:xfrm>
            <a:off x="4648196" y="2562280"/>
            <a:ext cx="614518" cy="594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a:t>
            </a:r>
          </a:p>
        </p:txBody>
      </p:sp>
      <p:cxnSp>
        <p:nvCxnSpPr>
          <p:cNvPr id="3" name="Straight Connector 2">
            <a:extLst>
              <a:ext uri="{FF2B5EF4-FFF2-40B4-BE49-F238E27FC236}">
                <a16:creationId xmlns:a16="http://schemas.microsoft.com/office/drawing/2014/main" id="{8A34F1C1-CDF4-49FC-9236-D2B394F7AE46}"/>
              </a:ext>
            </a:extLst>
          </p:cNvPr>
          <p:cNvCxnSpPr/>
          <p:nvPr/>
        </p:nvCxnSpPr>
        <p:spPr>
          <a:xfrm>
            <a:off x="4788307" y="2536723"/>
            <a:ext cx="334297" cy="645463"/>
          </a:xfrm>
          <a:prstGeom prst="line">
            <a:avLst/>
          </a:prstGeom>
        </p:spPr>
        <p:style>
          <a:lnRef idx="3">
            <a:schemeClr val="accent2"/>
          </a:lnRef>
          <a:fillRef idx="0">
            <a:schemeClr val="accent2"/>
          </a:fillRef>
          <a:effectRef idx="2">
            <a:schemeClr val="accent2"/>
          </a:effectRef>
          <a:fontRef idx="minor">
            <a:schemeClr val="tx1"/>
          </a:fontRef>
        </p:style>
      </p:cxnSp>
      <p:sp>
        <p:nvSpPr>
          <p:cNvPr id="24" name="Oval 23">
            <a:extLst>
              <a:ext uri="{FF2B5EF4-FFF2-40B4-BE49-F238E27FC236}">
                <a16:creationId xmlns:a16="http://schemas.microsoft.com/office/drawing/2014/main" id="{CC41ACF1-7B50-E1DA-4EF8-E25E11FF8854}"/>
              </a:ext>
            </a:extLst>
          </p:cNvPr>
          <p:cNvSpPr/>
          <p:nvPr/>
        </p:nvSpPr>
        <p:spPr>
          <a:xfrm>
            <a:off x="10394210" y="4318126"/>
            <a:ext cx="614518" cy="594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a:t>
            </a:r>
          </a:p>
        </p:txBody>
      </p:sp>
      <p:sp>
        <p:nvSpPr>
          <p:cNvPr id="25" name="Oval 24">
            <a:extLst>
              <a:ext uri="{FF2B5EF4-FFF2-40B4-BE49-F238E27FC236}">
                <a16:creationId xmlns:a16="http://schemas.microsoft.com/office/drawing/2014/main" id="{AF995721-781F-CB3C-FB19-82AF12B7D48F}"/>
              </a:ext>
            </a:extLst>
          </p:cNvPr>
          <p:cNvSpPr/>
          <p:nvPr/>
        </p:nvSpPr>
        <p:spPr>
          <a:xfrm>
            <a:off x="7874777" y="600404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26" name="Oval 25">
            <a:extLst>
              <a:ext uri="{FF2B5EF4-FFF2-40B4-BE49-F238E27FC236}">
                <a16:creationId xmlns:a16="http://schemas.microsoft.com/office/drawing/2014/main" id="{F2061367-5B82-1FF8-D83E-A8020DCAA242}"/>
              </a:ext>
            </a:extLst>
          </p:cNvPr>
          <p:cNvSpPr/>
          <p:nvPr/>
        </p:nvSpPr>
        <p:spPr>
          <a:xfrm>
            <a:off x="8377121" y="600404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27" name="Oval 26">
            <a:extLst>
              <a:ext uri="{FF2B5EF4-FFF2-40B4-BE49-F238E27FC236}">
                <a16:creationId xmlns:a16="http://schemas.microsoft.com/office/drawing/2014/main" id="{81FA6EAE-12B3-7A64-68B7-97F52E671BEC}"/>
              </a:ext>
            </a:extLst>
          </p:cNvPr>
          <p:cNvSpPr/>
          <p:nvPr/>
        </p:nvSpPr>
        <p:spPr>
          <a:xfrm>
            <a:off x="10377004" y="6002154"/>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28" name="Oval 27">
            <a:extLst>
              <a:ext uri="{FF2B5EF4-FFF2-40B4-BE49-F238E27FC236}">
                <a16:creationId xmlns:a16="http://schemas.microsoft.com/office/drawing/2014/main" id="{59D7DD23-D7AE-7F84-3BF3-441CCC83497A}"/>
              </a:ext>
            </a:extLst>
          </p:cNvPr>
          <p:cNvSpPr/>
          <p:nvPr/>
        </p:nvSpPr>
        <p:spPr>
          <a:xfrm>
            <a:off x="8906223" y="5998183"/>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29" name="Oval 28">
            <a:extLst>
              <a:ext uri="{FF2B5EF4-FFF2-40B4-BE49-F238E27FC236}">
                <a16:creationId xmlns:a16="http://schemas.microsoft.com/office/drawing/2014/main" id="{DC81C0E5-200C-E65F-BA7F-D600F0A73CEB}"/>
              </a:ext>
            </a:extLst>
          </p:cNvPr>
          <p:cNvSpPr/>
          <p:nvPr/>
        </p:nvSpPr>
        <p:spPr>
          <a:xfrm>
            <a:off x="9413522" y="5992322"/>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30" name="Oval 29">
            <a:extLst>
              <a:ext uri="{FF2B5EF4-FFF2-40B4-BE49-F238E27FC236}">
                <a16:creationId xmlns:a16="http://schemas.microsoft.com/office/drawing/2014/main" id="{693C7204-47F7-5125-58F2-713988E57646}"/>
              </a:ext>
            </a:extLst>
          </p:cNvPr>
          <p:cNvSpPr/>
          <p:nvPr/>
        </p:nvSpPr>
        <p:spPr>
          <a:xfrm>
            <a:off x="9877001" y="5992322"/>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31" name="Oval 30">
            <a:extLst>
              <a:ext uri="{FF2B5EF4-FFF2-40B4-BE49-F238E27FC236}">
                <a16:creationId xmlns:a16="http://schemas.microsoft.com/office/drawing/2014/main" id="{F78637CD-716B-15C6-00EA-160863B1E8EF}"/>
              </a:ext>
            </a:extLst>
          </p:cNvPr>
          <p:cNvSpPr/>
          <p:nvPr/>
        </p:nvSpPr>
        <p:spPr>
          <a:xfrm>
            <a:off x="10864642" y="5998183"/>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32" name="Oval 31">
            <a:extLst>
              <a:ext uri="{FF2B5EF4-FFF2-40B4-BE49-F238E27FC236}">
                <a16:creationId xmlns:a16="http://schemas.microsoft.com/office/drawing/2014/main" id="{FA10354C-3E0C-C713-F165-A09AC3EE9886}"/>
              </a:ext>
            </a:extLst>
          </p:cNvPr>
          <p:cNvSpPr/>
          <p:nvPr/>
        </p:nvSpPr>
        <p:spPr>
          <a:xfrm>
            <a:off x="7923123" y="5052672"/>
            <a:ext cx="656919" cy="5794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cxnSp>
        <p:nvCxnSpPr>
          <p:cNvPr id="33" name="Straight Connector 32">
            <a:extLst>
              <a:ext uri="{FF2B5EF4-FFF2-40B4-BE49-F238E27FC236}">
                <a16:creationId xmlns:a16="http://schemas.microsoft.com/office/drawing/2014/main" id="{42AD9FC4-06D9-2EDC-FA27-AABF8D7B2406}"/>
              </a:ext>
            </a:extLst>
          </p:cNvPr>
          <p:cNvCxnSpPr/>
          <p:nvPr/>
        </p:nvCxnSpPr>
        <p:spPr>
          <a:xfrm flipV="1">
            <a:off x="8023123" y="5338916"/>
            <a:ext cx="245806"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34" name="Straight Connector 33">
            <a:extLst>
              <a:ext uri="{FF2B5EF4-FFF2-40B4-BE49-F238E27FC236}">
                <a16:creationId xmlns:a16="http://schemas.microsoft.com/office/drawing/2014/main" id="{E8487F74-19D3-0F8C-B830-CF30D4BD16D3}"/>
              </a:ext>
            </a:extLst>
          </p:cNvPr>
          <p:cNvCxnSpPr/>
          <p:nvPr/>
        </p:nvCxnSpPr>
        <p:spPr>
          <a:xfrm flipH="1" flipV="1">
            <a:off x="8268929" y="5338916"/>
            <a:ext cx="311113"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36" name="Straight Connector 35">
            <a:extLst>
              <a:ext uri="{FF2B5EF4-FFF2-40B4-BE49-F238E27FC236}">
                <a16:creationId xmlns:a16="http://schemas.microsoft.com/office/drawing/2014/main" id="{04EFC213-ADA6-DA95-8C5E-166928F34B69}"/>
              </a:ext>
            </a:extLst>
          </p:cNvPr>
          <p:cNvCxnSpPr>
            <a:endCxn id="31" idx="0"/>
          </p:cNvCxnSpPr>
          <p:nvPr/>
        </p:nvCxnSpPr>
        <p:spPr>
          <a:xfrm>
            <a:off x="10701469" y="4601497"/>
            <a:ext cx="325406" cy="1396686"/>
          </a:xfrm>
          <a:prstGeom prst="line">
            <a:avLst/>
          </a:prstGeom>
        </p:spPr>
        <p:style>
          <a:lnRef idx="3">
            <a:schemeClr val="accent2"/>
          </a:lnRef>
          <a:fillRef idx="0">
            <a:schemeClr val="accent2"/>
          </a:fillRef>
          <a:effectRef idx="2">
            <a:schemeClr val="accent2"/>
          </a:effectRef>
          <a:fontRef idx="minor">
            <a:schemeClr val="tx1"/>
          </a:fontRef>
        </p:style>
      </p:cxnSp>
      <p:cxnSp>
        <p:nvCxnSpPr>
          <p:cNvPr id="38" name="Straight Connector 37">
            <a:extLst>
              <a:ext uri="{FF2B5EF4-FFF2-40B4-BE49-F238E27FC236}">
                <a16:creationId xmlns:a16="http://schemas.microsoft.com/office/drawing/2014/main" id="{643FE00E-CFDF-7C90-E09E-1CD6E4FA7636}"/>
              </a:ext>
            </a:extLst>
          </p:cNvPr>
          <p:cNvCxnSpPr/>
          <p:nvPr/>
        </p:nvCxnSpPr>
        <p:spPr>
          <a:xfrm flipV="1">
            <a:off x="10550013" y="4670323"/>
            <a:ext cx="151456" cy="1494503"/>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794771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FBE3EF-8D9F-3E99-68CB-73FD33FCB7F6}"/>
              </a:ext>
            </a:extLst>
          </p:cNvPr>
          <p:cNvPicPr>
            <a:picLocks noChangeAspect="1"/>
          </p:cNvPicPr>
          <p:nvPr/>
        </p:nvPicPr>
        <p:blipFill>
          <a:blip r:embed="rId2"/>
          <a:stretch>
            <a:fillRect/>
          </a:stretch>
        </p:blipFill>
        <p:spPr>
          <a:xfrm>
            <a:off x="371778" y="1501942"/>
            <a:ext cx="6528707" cy="5164833"/>
          </a:xfrm>
          <a:prstGeom prst="rect">
            <a:avLst/>
          </a:prstGeom>
        </p:spPr>
      </p:pic>
      <p:sp>
        <p:nvSpPr>
          <p:cNvPr id="7" name="Oval 6">
            <a:extLst>
              <a:ext uri="{FF2B5EF4-FFF2-40B4-BE49-F238E27FC236}">
                <a16:creationId xmlns:a16="http://schemas.microsoft.com/office/drawing/2014/main" id="{89CDB2F9-00C3-7384-AF56-F6D5633C3FAA}"/>
              </a:ext>
            </a:extLst>
          </p:cNvPr>
          <p:cNvSpPr/>
          <p:nvPr/>
        </p:nvSpPr>
        <p:spPr>
          <a:xfrm>
            <a:off x="1661649" y="5024284"/>
            <a:ext cx="657839" cy="5597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sp>
        <p:nvSpPr>
          <p:cNvPr id="9" name="Oval 8">
            <a:extLst>
              <a:ext uri="{FF2B5EF4-FFF2-40B4-BE49-F238E27FC236}">
                <a16:creationId xmlns:a16="http://schemas.microsoft.com/office/drawing/2014/main" id="{B3C717F9-CF65-8B16-9301-1253C2C1186D}"/>
              </a:ext>
            </a:extLst>
          </p:cNvPr>
          <p:cNvSpPr/>
          <p:nvPr/>
        </p:nvSpPr>
        <p:spPr>
          <a:xfrm>
            <a:off x="4073664" y="447758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0" name="Oval 9">
            <a:extLst>
              <a:ext uri="{FF2B5EF4-FFF2-40B4-BE49-F238E27FC236}">
                <a16:creationId xmlns:a16="http://schemas.microsoft.com/office/drawing/2014/main" id="{53B667A9-A141-C2AC-F36D-822DC2E7D3B9}"/>
              </a:ext>
            </a:extLst>
          </p:cNvPr>
          <p:cNvSpPr/>
          <p:nvPr/>
        </p:nvSpPr>
        <p:spPr>
          <a:xfrm>
            <a:off x="3960596" y="3182186"/>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11" name="Oval 10">
            <a:extLst>
              <a:ext uri="{FF2B5EF4-FFF2-40B4-BE49-F238E27FC236}">
                <a16:creationId xmlns:a16="http://schemas.microsoft.com/office/drawing/2014/main" id="{D33C02C8-801B-9F0D-229B-D3270AC19B47}"/>
              </a:ext>
            </a:extLst>
          </p:cNvPr>
          <p:cNvSpPr/>
          <p:nvPr/>
        </p:nvSpPr>
        <p:spPr>
          <a:xfrm>
            <a:off x="1828797" y="4084358"/>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13" name="TextBox 12">
            <a:extLst>
              <a:ext uri="{FF2B5EF4-FFF2-40B4-BE49-F238E27FC236}">
                <a16:creationId xmlns:a16="http://schemas.microsoft.com/office/drawing/2014/main" id="{D0C2C467-3FA2-193F-F7D2-CB38DA5F465C}"/>
              </a:ext>
            </a:extLst>
          </p:cNvPr>
          <p:cNvSpPr txBox="1"/>
          <p:nvPr/>
        </p:nvSpPr>
        <p:spPr>
          <a:xfrm>
            <a:off x="4001727" y="132232"/>
            <a:ext cx="3578944" cy="523220"/>
          </a:xfrm>
          <a:prstGeom prst="rect">
            <a:avLst/>
          </a:prstGeom>
          <a:noFill/>
        </p:spPr>
        <p:txBody>
          <a:bodyPr wrap="square" rtlCol="0">
            <a:spAutoFit/>
          </a:bodyPr>
          <a:lstStyle/>
          <a:p>
            <a:r>
              <a:rPr lang="en-US" sz="2800" b="1" u="sng"/>
              <a:t>Hierarchical Clustering</a:t>
            </a:r>
          </a:p>
        </p:txBody>
      </p:sp>
      <p:sp>
        <p:nvSpPr>
          <p:cNvPr id="14" name="TextBox 13">
            <a:extLst>
              <a:ext uri="{FF2B5EF4-FFF2-40B4-BE49-F238E27FC236}">
                <a16:creationId xmlns:a16="http://schemas.microsoft.com/office/drawing/2014/main" id="{557987F0-A676-0691-C8DF-6485C929474B}"/>
              </a:ext>
            </a:extLst>
          </p:cNvPr>
          <p:cNvSpPr txBox="1"/>
          <p:nvPr/>
        </p:nvSpPr>
        <p:spPr>
          <a:xfrm>
            <a:off x="548804" y="843337"/>
            <a:ext cx="6933543" cy="584775"/>
          </a:xfrm>
          <a:prstGeom prst="rect">
            <a:avLst/>
          </a:prstGeom>
          <a:noFill/>
        </p:spPr>
        <p:txBody>
          <a:bodyPr wrap="square" rtlCol="0">
            <a:spAutoFit/>
          </a:bodyPr>
          <a:lstStyle/>
          <a:p>
            <a:r>
              <a:rPr lang="en-US" sz="1600"/>
              <a:t>And then find the nearest neighbors again.  This is 5, and we’lll move it to be contiguous with its group.</a:t>
            </a:r>
          </a:p>
        </p:txBody>
      </p:sp>
      <p:cxnSp>
        <p:nvCxnSpPr>
          <p:cNvPr id="16" name="Straight Connector 15">
            <a:extLst>
              <a:ext uri="{FF2B5EF4-FFF2-40B4-BE49-F238E27FC236}">
                <a16:creationId xmlns:a16="http://schemas.microsoft.com/office/drawing/2014/main" id="{B88078D1-A82F-BA63-A47E-D450421D8F30}"/>
              </a:ext>
            </a:extLst>
          </p:cNvPr>
          <p:cNvCxnSpPr/>
          <p:nvPr/>
        </p:nvCxnSpPr>
        <p:spPr>
          <a:xfrm>
            <a:off x="1661649" y="5329083"/>
            <a:ext cx="580101" cy="0"/>
          </a:xfrm>
          <a:prstGeom prst="line">
            <a:avLst/>
          </a:prstGeom>
        </p:spPr>
        <p:style>
          <a:lnRef idx="3">
            <a:schemeClr val="accent2"/>
          </a:lnRef>
          <a:fillRef idx="0">
            <a:schemeClr val="accent2"/>
          </a:fillRef>
          <a:effectRef idx="2">
            <a:schemeClr val="accent2"/>
          </a:effectRef>
          <a:fontRef idx="minor">
            <a:schemeClr val="tx1"/>
          </a:fontRef>
        </p:style>
      </p:cxnSp>
      <p:sp>
        <p:nvSpPr>
          <p:cNvPr id="4" name="Oval 3">
            <a:extLst>
              <a:ext uri="{FF2B5EF4-FFF2-40B4-BE49-F238E27FC236}">
                <a16:creationId xmlns:a16="http://schemas.microsoft.com/office/drawing/2014/main" id="{352708FA-E808-DA92-F916-2213A57F99DE}"/>
              </a:ext>
            </a:extLst>
          </p:cNvPr>
          <p:cNvSpPr/>
          <p:nvPr/>
        </p:nvSpPr>
        <p:spPr>
          <a:xfrm>
            <a:off x="4658028" y="2562280"/>
            <a:ext cx="614518" cy="594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a:t>
            </a:r>
          </a:p>
        </p:txBody>
      </p:sp>
      <p:cxnSp>
        <p:nvCxnSpPr>
          <p:cNvPr id="3" name="Straight Connector 2">
            <a:extLst>
              <a:ext uri="{FF2B5EF4-FFF2-40B4-BE49-F238E27FC236}">
                <a16:creationId xmlns:a16="http://schemas.microsoft.com/office/drawing/2014/main" id="{8A34F1C1-CDF4-49FC-9236-D2B394F7AE46}"/>
              </a:ext>
            </a:extLst>
          </p:cNvPr>
          <p:cNvCxnSpPr/>
          <p:nvPr/>
        </p:nvCxnSpPr>
        <p:spPr>
          <a:xfrm>
            <a:off x="4798139" y="2536723"/>
            <a:ext cx="334297" cy="645463"/>
          </a:xfrm>
          <a:prstGeom prst="line">
            <a:avLst/>
          </a:prstGeom>
        </p:spPr>
        <p:style>
          <a:lnRef idx="3">
            <a:schemeClr val="accent2"/>
          </a:lnRef>
          <a:fillRef idx="0">
            <a:schemeClr val="accent2"/>
          </a:fillRef>
          <a:effectRef idx="2">
            <a:schemeClr val="accent2"/>
          </a:effectRef>
          <a:fontRef idx="minor">
            <a:schemeClr val="tx1"/>
          </a:fontRef>
        </p:style>
      </p:cxnSp>
      <p:cxnSp>
        <p:nvCxnSpPr>
          <p:cNvPr id="6" name="Straight Connector 5">
            <a:extLst>
              <a:ext uri="{FF2B5EF4-FFF2-40B4-BE49-F238E27FC236}">
                <a16:creationId xmlns:a16="http://schemas.microsoft.com/office/drawing/2014/main" id="{49A836D8-FCB8-F4EB-BE34-8552689E2338}"/>
              </a:ext>
            </a:extLst>
          </p:cNvPr>
          <p:cNvCxnSpPr/>
          <p:nvPr/>
        </p:nvCxnSpPr>
        <p:spPr>
          <a:xfrm flipV="1">
            <a:off x="4129546" y="2871019"/>
            <a:ext cx="835742" cy="471949"/>
          </a:xfrm>
          <a:prstGeom prst="line">
            <a:avLst/>
          </a:prstGeom>
        </p:spPr>
        <p:style>
          <a:lnRef idx="3">
            <a:schemeClr val="accent2"/>
          </a:lnRef>
          <a:fillRef idx="0">
            <a:schemeClr val="accent2"/>
          </a:fillRef>
          <a:effectRef idx="2">
            <a:schemeClr val="accent2"/>
          </a:effectRef>
          <a:fontRef idx="minor">
            <a:schemeClr val="tx1"/>
          </a:fontRef>
        </p:style>
      </p:cxnSp>
      <p:sp>
        <p:nvSpPr>
          <p:cNvPr id="32" name="Oval 31">
            <a:extLst>
              <a:ext uri="{FF2B5EF4-FFF2-40B4-BE49-F238E27FC236}">
                <a16:creationId xmlns:a16="http://schemas.microsoft.com/office/drawing/2014/main" id="{641EFF03-1A41-1B0B-528B-F9AEBAA120C1}"/>
              </a:ext>
            </a:extLst>
          </p:cNvPr>
          <p:cNvSpPr/>
          <p:nvPr/>
        </p:nvSpPr>
        <p:spPr>
          <a:xfrm>
            <a:off x="10394210" y="4337791"/>
            <a:ext cx="614518" cy="594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a:t>
            </a:r>
          </a:p>
        </p:txBody>
      </p:sp>
      <p:sp>
        <p:nvSpPr>
          <p:cNvPr id="33" name="Oval 32">
            <a:extLst>
              <a:ext uri="{FF2B5EF4-FFF2-40B4-BE49-F238E27FC236}">
                <a16:creationId xmlns:a16="http://schemas.microsoft.com/office/drawing/2014/main" id="{0DB0120E-A903-E32B-D49A-F53831F7281F}"/>
              </a:ext>
            </a:extLst>
          </p:cNvPr>
          <p:cNvSpPr/>
          <p:nvPr/>
        </p:nvSpPr>
        <p:spPr>
          <a:xfrm>
            <a:off x="7874777" y="602370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34" name="Oval 33">
            <a:extLst>
              <a:ext uri="{FF2B5EF4-FFF2-40B4-BE49-F238E27FC236}">
                <a16:creationId xmlns:a16="http://schemas.microsoft.com/office/drawing/2014/main" id="{C504D23E-1B77-8056-43D2-7E0675931803}"/>
              </a:ext>
            </a:extLst>
          </p:cNvPr>
          <p:cNvSpPr/>
          <p:nvPr/>
        </p:nvSpPr>
        <p:spPr>
          <a:xfrm>
            <a:off x="8377121" y="602370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35" name="Oval 34">
            <a:extLst>
              <a:ext uri="{FF2B5EF4-FFF2-40B4-BE49-F238E27FC236}">
                <a16:creationId xmlns:a16="http://schemas.microsoft.com/office/drawing/2014/main" id="{71891F38-5888-CF9E-4F86-D0C59CC6962B}"/>
              </a:ext>
            </a:extLst>
          </p:cNvPr>
          <p:cNvSpPr/>
          <p:nvPr/>
        </p:nvSpPr>
        <p:spPr>
          <a:xfrm>
            <a:off x="10377004" y="602181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36" name="Oval 35">
            <a:extLst>
              <a:ext uri="{FF2B5EF4-FFF2-40B4-BE49-F238E27FC236}">
                <a16:creationId xmlns:a16="http://schemas.microsoft.com/office/drawing/2014/main" id="{BB6199AF-06E6-0D73-3CEC-92124E10A6B6}"/>
              </a:ext>
            </a:extLst>
          </p:cNvPr>
          <p:cNvSpPr/>
          <p:nvPr/>
        </p:nvSpPr>
        <p:spPr>
          <a:xfrm>
            <a:off x="8906223" y="6017848"/>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37" name="Oval 36">
            <a:extLst>
              <a:ext uri="{FF2B5EF4-FFF2-40B4-BE49-F238E27FC236}">
                <a16:creationId xmlns:a16="http://schemas.microsoft.com/office/drawing/2014/main" id="{639A40E5-2F54-DF29-54D2-13F2FF820E68}"/>
              </a:ext>
            </a:extLst>
          </p:cNvPr>
          <p:cNvSpPr/>
          <p:nvPr/>
        </p:nvSpPr>
        <p:spPr>
          <a:xfrm>
            <a:off x="9924798" y="602181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38" name="Oval 37">
            <a:extLst>
              <a:ext uri="{FF2B5EF4-FFF2-40B4-BE49-F238E27FC236}">
                <a16:creationId xmlns:a16="http://schemas.microsoft.com/office/drawing/2014/main" id="{F8D3470C-7991-7247-1C7F-0199A1310A65}"/>
              </a:ext>
            </a:extLst>
          </p:cNvPr>
          <p:cNvSpPr/>
          <p:nvPr/>
        </p:nvSpPr>
        <p:spPr>
          <a:xfrm>
            <a:off x="9433185" y="6017343"/>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39" name="Oval 38">
            <a:extLst>
              <a:ext uri="{FF2B5EF4-FFF2-40B4-BE49-F238E27FC236}">
                <a16:creationId xmlns:a16="http://schemas.microsoft.com/office/drawing/2014/main" id="{F6C9B2C6-2463-7204-40B0-B128CCD9425F}"/>
              </a:ext>
            </a:extLst>
          </p:cNvPr>
          <p:cNvSpPr/>
          <p:nvPr/>
        </p:nvSpPr>
        <p:spPr>
          <a:xfrm>
            <a:off x="10864642" y="6017848"/>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40" name="Oval 39">
            <a:extLst>
              <a:ext uri="{FF2B5EF4-FFF2-40B4-BE49-F238E27FC236}">
                <a16:creationId xmlns:a16="http://schemas.microsoft.com/office/drawing/2014/main" id="{42EB5EAB-0DE5-E71D-928E-93EA0EAA6A16}"/>
              </a:ext>
            </a:extLst>
          </p:cNvPr>
          <p:cNvSpPr/>
          <p:nvPr/>
        </p:nvSpPr>
        <p:spPr>
          <a:xfrm>
            <a:off x="7923123" y="5072337"/>
            <a:ext cx="656919" cy="5794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cxnSp>
        <p:nvCxnSpPr>
          <p:cNvPr id="41" name="Straight Connector 40">
            <a:extLst>
              <a:ext uri="{FF2B5EF4-FFF2-40B4-BE49-F238E27FC236}">
                <a16:creationId xmlns:a16="http://schemas.microsoft.com/office/drawing/2014/main" id="{A4CDFE3F-5ECA-EE81-8ECF-4EA6282B689E}"/>
              </a:ext>
            </a:extLst>
          </p:cNvPr>
          <p:cNvCxnSpPr/>
          <p:nvPr/>
        </p:nvCxnSpPr>
        <p:spPr>
          <a:xfrm flipV="1">
            <a:off x="8023123" y="5348748"/>
            <a:ext cx="245806"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42" name="Straight Connector 41">
            <a:extLst>
              <a:ext uri="{FF2B5EF4-FFF2-40B4-BE49-F238E27FC236}">
                <a16:creationId xmlns:a16="http://schemas.microsoft.com/office/drawing/2014/main" id="{ECDA00AF-A628-92BB-F868-9B5AEB9CB09B}"/>
              </a:ext>
            </a:extLst>
          </p:cNvPr>
          <p:cNvCxnSpPr/>
          <p:nvPr/>
        </p:nvCxnSpPr>
        <p:spPr>
          <a:xfrm flipH="1" flipV="1">
            <a:off x="8268929" y="5348748"/>
            <a:ext cx="311113"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43" name="Straight Connector 42">
            <a:extLst>
              <a:ext uri="{FF2B5EF4-FFF2-40B4-BE49-F238E27FC236}">
                <a16:creationId xmlns:a16="http://schemas.microsoft.com/office/drawing/2014/main" id="{C50EC58D-144A-DA64-1814-04DB1278966A}"/>
              </a:ext>
            </a:extLst>
          </p:cNvPr>
          <p:cNvCxnSpPr>
            <a:cxnSpLocks/>
            <a:endCxn id="39" idx="0"/>
          </p:cNvCxnSpPr>
          <p:nvPr/>
        </p:nvCxnSpPr>
        <p:spPr>
          <a:xfrm>
            <a:off x="10701469" y="4601497"/>
            <a:ext cx="325406" cy="1416351"/>
          </a:xfrm>
          <a:prstGeom prst="line">
            <a:avLst/>
          </a:prstGeom>
        </p:spPr>
        <p:style>
          <a:lnRef idx="3">
            <a:schemeClr val="accent2"/>
          </a:lnRef>
          <a:fillRef idx="0">
            <a:schemeClr val="accent2"/>
          </a:fillRef>
          <a:effectRef idx="2">
            <a:schemeClr val="accent2"/>
          </a:effectRef>
          <a:fontRef idx="minor">
            <a:schemeClr val="tx1"/>
          </a:fontRef>
        </p:style>
      </p:cxnSp>
      <p:cxnSp>
        <p:nvCxnSpPr>
          <p:cNvPr id="44" name="Straight Connector 43">
            <a:extLst>
              <a:ext uri="{FF2B5EF4-FFF2-40B4-BE49-F238E27FC236}">
                <a16:creationId xmlns:a16="http://schemas.microsoft.com/office/drawing/2014/main" id="{4B7B11D0-B139-FE33-F4BA-7556FB0A061D}"/>
              </a:ext>
            </a:extLst>
          </p:cNvPr>
          <p:cNvCxnSpPr/>
          <p:nvPr/>
        </p:nvCxnSpPr>
        <p:spPr>
          <a:xfrm flipV="1">
            <a:off x="10550013" y="4670323"/>
            <a:ext cx="151456" cy="1494503"/>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162274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FBE3EF-8D9F-3E99-68CB-73FD33FCB7F6}"/>
              </a:ext>
            </a:extLst>
          </p:cNvPr>
          <p:cNvPicPr>
            <a:picLocks noChangeAspect="1"/>
          </p:cNvPicPr>
          <p:nvPr/>
        </p:nvPicPr>
        <p:blipFill>
          <a:blip r:embed="rId2"/>
          <a:stretch>
            <a:fillRect/>
          </a:stretch>
        </p:blipFill>
        <p:spPr>
          <a:xfrm>
            <a:off x="430773" y="1501941"/>
            <a:ext cx="6528707" cy="5164833"/>
          </a:xfrm>
          <a:prstGeom prst="rect">
            <a:avLst/>
          </a:prstGeom>
        </p:spPr>
      </p:pic>
      <p:sp>
        <p:nvSpPr>
          <p:cNvPr id="7" name="Oval 6">
            <a:extLst>
              <a:ext uri="{FF2B5EF4-FFF2-40B4-BE49-F238E27FC236}">
                <a16:creationId xmlns:a16="http://schemas.microsoft.com/office/drawing/2014/main" id="{89CDB2F9-00C3-7384-AF56-F6D5633C3FAA}"/>
              </a:ext>
            </a:extLst>
          </p:cNvPr>
          <p:cNvSpPr/>
          <p:nvPr/>
        </p:nvSpPr>
        <p:spPr>
          <a:xfrm>
            <a:off x="1710812" y="5024284"/>
            <a:ext cx="657839" cy="5597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sp>
        <p:nvSpPr>
          <p:cNvPr id="9" name="Oval 8">
            <a:extLst>
              <a:ext uri="{FF2B5EF4-FFF2-40B4-BE49-F238E27FC236}">
                <a16:creationId xmlns:a16="http://schemas.microsoft.com/office/drawing/2014/main" id="{B3C717F9-CF65-8B16-9301-1253C2C1186D}"/>
              </a:ext>
            </a:extLst>
          </p:cNvPr>
          <p:cNvSpPr/>
          <p:nvPr/>
        </p:nvSpPr>
        <p:spPr>
          <a:xfrm>
            <a:off x="4122827" y="447758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0" name="Oval 9">
            <a:extLst>
              <a:ext uri="{FF2B5EF4-FFF2-40B4-BE49-F238E27FC236}">
                <a16:creationId xmlns:a16="http://schemas.microsoft.com/office/drawing/2014/main" id="{53B667A9-A141-C2AC-F36D-822DC2E7D3B9}"/>
              </a:ext>
            </a:extLst>
          </p:cNvPr>
          <p:cNvSpPr/>
          <p:nvPr/>
        </p:nvSpPr>
        <p:spPr>
          <a:xfrm>
            <a:off x="4206404" y="2737558"/>
            <a:ext cx="835742" cy="7388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a:t>
            </a:r>
          </a:p>
        </p:txBody>
      </p:sp>
      <p:sp>
        <p:nvSpPr>
          <p:cNvPr id="11" name="Oval 10">
            <a:extLst>
              <a:ext uri="{FF2B5EF4-FFF2-40B4-BE49-F238E27FC236}">
                <a16:creationId xmlns:a16="http://schemas.microsoft.com/office/drawing/2014/main" id="{D33C02C8-801B-9F0D-229B-D3270AC19B47}"/>
              </a:ext>
            </a:extLst>
          </p:cNvPr>
          <p:cNvSpPr/>
          <p:nvPr/>
        </p:nvSpPr>
        <p:spPr>
          <a:xfrm>
            <a:off x="1877960" y="4084358"/>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13" name="TextBox 12">
            <a:extLst>
              <a:ext uri="{FF2B5EF4-FFF2-40B4-BE49-F238E27FC236}">
                <a16:creationId xmlns:a16="http://schemas.microsoft.com/office/drawing/2014/main" id="{D0C2C467-3FA2-193F-F7D2-CB38DA5F465C}"/>
              </a:ext>
            </a:extLst>
          </p:cNvPr>
          <p:cNvSpPr txBox="1"/>
          <p:nvPr/>
        </p:nvSpPr>
        <p:spPr>
          <a:xfrm>
            <a:off x="4001726" y="132232"/>
            <a:ext cx="3549447" cy="523220"/>
          </a:xfrm>
          <a:prstGeom prst="rect">
            <a:avLst/>
          </a:prstGeom>
          <a:noFill/>
        </p:spPr>
        <p:txBody>
          <a:bodyPr wrap="square" rtlCol="0">
            <a:spAutoFit/>
          </a:bodyPr>
          <a:lstStyle/>
          <a:p>
            <a:r>
              <a:rPr lang="en-US" sz="2800" b="1" u="sng"/>
              <a:t>Hierarchical Clustering</a:t>
            </a:r>
          </a:p>
        </p:txBody>
      </p:sp>
      <p:sp>
        <p:nvSpPr>
          <p:cNvPr id="14" name="TextBox 13">
            <a:extLst>
              <a:ext uri="{FF2B5EF4-FFF2-40B4-BE49-F238E27FC236}">
                <a16:creationId xmlns:a16="http://schemas.microsoft.com/office/drawing/2014/main" id="{557987F0-A676-0691-C8DF-6485C929474B}"/>
              </a:ext>
            </a:extLst>
          </p:cNvPr>
          <p:cNvSpPr txBox="1"/>
          <p:nvPr/>
        </p:nvSpPr>
        <p:spPr>
          <a:xfrm>
            <a:off x="548805" y="843337"/>
            <a:ext cx="9784898" cy="584775"/>
          </a:xfrm>
          <a:prstGeom prst="rect">
            <a:avLst/>
          </a:prstGeom>
          <a:noFill/>
        </p:spPr>
        <p:txBody>
          <a:bodyPr wrap="square" rtlCol="0">
            <a:spAutoFit/>
          </a:bodyPr>
          <a:lstStyle/>
          <a:p>
            <a:r>
              <a:rPr lang="en-US" sz="1600"/>
              <a:t>And join together, at the average coordinate.  When taking the average, it doesn’t seem like we weight a cluster any higher than a pure point.  But maybe in some methodologies we do.  </a:t>
            </a:r>
          </a:p>
        </p:txBody>
      </p:sp>
      <p:cxnSp>
        <p:nvCxnSpPr>
          <p:cNvPr id="16" name="Straight Connector 15">
            <a:extLst>
              <a:ext uri="{FF2B5EF4-FFF2-40B4-BE49-F238E27FC236}">
                <a16:creationId xmlns:a16="http://schemas.microsoft.com/office/drawing/2014/main" id="{B88078D1-A82F-BA63-A47E-D450421D8F30}"/>
              </a:ext>
            </a:extLst>
          </p:cNvPr>
          <p:cNvCxnSpPr/>
          <p:nvPr/>
        </p:nvCxnSpPr>
        <p:spPr>
          <a:xfrm>
            <a:off x="1710812" y="5329083"/>
            <a:ext cx="580101"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3" name="Straight Connector 2">
            <a:extLst>
              <a:ext uri="{FF2B5EF4-FFF2-40B4-BE49-F238E27FC236}">
                <a16:creationId xmlns:a16="http://schemas.microsoft.com/office/drawing/2014/main" id="{8A34F1C1-CDF4-49FC-9236-D2B394F7AE46}"/>
              </a:ext>
            </a:extLst>
          </p:cNvPr>
          <p:cNvCxnSpPr/>
          <p:nvPr/>
        </p:nvCxnSpPr>
        <p:spPr>
          <a:xfrm>
            <a:off x="4847302" y="2536723"/>
            <a:ext cx="334297" cy="645463"/>
          </a:xfrm>
          <a:prstGeom prst="line">
            <a:avLst/>
          </a:prstGeom>
        </p:spPr>
        <p:style>
          <a:lnRef idx="3">
            <a:schemeClr val="accent2"/>
          </a:lnRef>
          <a:fillRef idx="0">
            <a:schemeClr val="accent2"/>
          </a:fillRef>
          <a:effectRef idx="2">
            <a:schemeClr val="accent2"/>
          </a:effectRef>
          <a:fontRef idx="minor">
            <a:schemeClr val="tx1"/>
          </a:fontRef>
        </p:style>
      </p:cxnSp>
      <p:cxnSp>
        <p:nvCxnSpPr>
          <p:cNvPr id="6" name="Straight Connector 5">
            <a:extLst>
              <a:ext uri="{FF2B5EF4-FFF2-40B4-BE49-F238E27FC236}">
                <a16:creationId xmlns:a16="http://schemas.microsoft.com/office/drawing/2014/main" id="{49A836D8-FCB8-F4EB-BE34-8552689E2338}"/>
              </a:ext>
            </a:extLst>
          </p:cNvPr>
          <p:cNvCxnSpPr/>
          <p:nvPr/>
        </p:nvCxnSpPr>
        <p:spPr>
          <a:xfrm flipV="1">
            <a:off x="4178709" y="2871019"/>
            <a:ext cx="835742" cy="471949"/>
          </a:xfrm>
          <a:prstGeom prst="line">
            <a:avLst/>
          </a:prstGeom>
        </p:spPr>
        <p:style>
          <a:lnRef idx="3">
            <a:schemeClr val="accent2"/>
          </a:lnRef>
          <a:fillRef idx="0">
            <a:schemeClr val="accent2"/>
          </a:fillRef>
          <a:effectRef idx="2">
            <a:schemeClr val="accent2"/>
          </a:effectRef>
          <a:fontRef idx="minor">
            <a:schemeClr val="tx1"/>
          </a:fontRef>
        </p:style>
      </p:cxnSp>
      <p:sp>
        <p:nvSpPr>
          <p:cNvPr id="28" name="Oval 27">
            <a:extLst>
              <a:ext uri="{FF2B5EF4-FFF2-40B4-BE49-F238E27FC236}">
                <a16:creationId xmlns:a16="http://schemas.microsoft.com/office/drawing/2014/main" id="{BB71F530-B442-E480-DAAD-E53B3C81AB5F}"/>
              </a:ext>
            </a:extLst>
          </p:cNvPr>
          <p:cNvSpPr/>
          <p:nvPr/>
        </p:nvSpPr>
        <p:spPr>
          <a:xfrm>
            <a:off x="10394210" y="4337793"/>
            <a:ext cx="614518" cy="594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a:t>
            </a:r>
          </a:p>
        </p:txBody>
      </p:sp>
      <p:sp>
        <p:nvSpPr>
          <p:cNvPr id="29" name="Oval 28">
            <a:extLst>
              <a:ext uri="{FF2B5EF4-FFF2-40B4-BE49-F238E27FC236}">
                <a16:creationId xmlns:a16="http://schemas.microsoft.com/office/drawing/2014/main" id="{151CBB6B-B3BD-B3D6-5E2B-7364797B06DF}"/>
              </a:ext>
            </a:extLst>
          </p:cNvPr>
          <p:cNvSpPr/>
          <p:nvPr/>
        </p:nvSpPr>
        <p:spPr>
          <a:xfrm>
            <a:off x="7874777" y="602371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30" name="Oval 29">
            <a:extLst>
              <a:ext uri="{FF2B5EF4-FFF2-40B4-BE49-F238E27FC236}">
                <a16:creationId xmlns:a16="http://schemas.microsoft.com/office/drawing/2014/main" id="{9ECDE28F-1E65-35C4-84C4-53B4099C8C43}"/>
              </a:ext>
            </a:extLst>
          </p:cNvPr>
          <p:cNvSpPr/>
          <p:nvPr/>
        </p:nvSpPr>
        <p:spPr>
          <a:xfrm>
            <a:off x="8377121" y="602371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31" name="Oval 30">
            <a:extLst>
              <a:ext uri="{FF2B5EF4-FFF2-40B4-BE49-F238E27FC236}">
                <a16:creationId xmlns:a16="http://schemas.microsoft.com/office/drawing/2014/main" id="{BF1115A9-9F87-C270-E6D9-A262B2FCE5AD}"/>
              </a:ext>
            </a:extLst>
          </p:cNvPr>
          <p:cNvSpPr/>
          <p:nvPr/>
        </p:nvSpPr>
        <p:spPr>
          <a:xfrm>
            <a:off x="10377004" y="602182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32" name="Oval 31">
            <a:extLst>
              <a:ext uri="{FF2B5EF4-FFF2-40B4-BE49-F238E27FC236}">
                <a16:creationId xmlns:a16="http://schemas.microsoft.com/office/drawing/2014/main" id="{BC1FB01E-4ADE-16F1-EF5E-8D5525C70B1B}"/>
              </a:ext>
            </a:extLst>
          </p:cNvPr>
          <p:cNvSpPr/>
          <p:nvPr/>
        </p:nvSpPr>
        <p:spPr>
          <a:xfrm>
            <a:off x="8906223" y="6017850"/>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33" name="Oval 32">
            <a:extLst>
              <a:ext uri="{FF2B5EF4-FFF2-40B4-BE49-F238E27FC236}">
                <a16:creationId xmlns:a16="http://schemas.microsoft.com/office/drawing/2014/main" id="{92AA528F-4710-F7C9-8843-A534F5A452DB}"/>
              </a:ext>
            </a:extLst>
          </p:cNvPr>
          <p:cNvSpPr/>
          <p:nvPr/>
        </p:nvSpPr>
        <p:spPr>
          <a:xfrm>
            <a:off x="9924798" y="6021821"/>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34" name="Oval 33">
            <a:extLst>
              <a:ext uri="{FF2B5EF4-FFF2-40B4-BE49-F238E27FC236}">
                <a16:creationId xmlns:a16="http://schemas.microsoft.com/office/drawing/2014/main" id="{B150848C-AEF0-1FD2-A23E-8311BB0A4EE4}"/>
              </a:ext>
            </a:extLst>
          </p:cNvPr>
          <p:cNvSpPr/>
          <p:nvPr/>
        </p:nvSpPr>
        <p:spPr>
          <a:xfrm>
            <a:off x="9433185" y="6017345"/>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35" name="Oval 34">
            <a:extLst>
              <a:ext uri="{FF2B5EF4-FFF2-40B4-BE49-F238E27FC236}">
                <a16:creationId xmlns:a16="http://schemas.microsoft.com/office/drawing/2014/main" id="{AA49F53C-B661-0DA0-0516-A5B8060ACDFB}"/>
              </a:ext>
            </a:extLst>
          </p:cNvPr>
          <p:cNvSpPr/>
          <p:nvPr/>
        </p:nvSpPr>
        <p:spPr>
          <a:xfrm>
            <a:off x="10864642" y="6017850"/>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36" name="Oval 35">
            <a:extLst>
              <a:ext uri="{FF2B5EF4-FFF2-40B4-BE49-F238E27FC236}">
                <a16:creationId xmlns:a16="http://schemas.microsoft.com/office/drawing/2014/main" id="{40AB6A62-2210-A75F-BD71-0CD0E3D254D2}"/>
              </a:ext>
            </a:extLst>
          </p:cNvPr>
          <p:cNvSpPr/>
          <p:nvPr/>
        </p:nvSpPr>
        <p:spPr>
          <a:xfrm>
            <a:off x="7923123" y="5072339"/>
            <a:ext cx="656919" cy="5794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sp>
        <p:nvSpPr>
          <p:cNvPr id="37" name="Oval 36">
            <a:extLst>
              <a:ext uri="{FF2B5EF4-FFF2-40B4-BE49-F238E27FC236}">
                <a16:creationId xmlns:a16="http://schemas.microsoft.com/office/drawing/2014/main" id="{086DAD03-0190-E765-4FC7-5A023A176D63}"/>
              </a:ext>
            </a:extLst>
          </p:cNvPr>
          <p:cNvSpPr/>
          <p:nvPr/>
        </p:nvSpPr>
        <p:spPr>
          <a:xfrm>
            <a:off x="10087030" y="3376658"/>
            <a:ext cx="835742" cy="7388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a:t>
            </a:r>
          </a:p>
        </p:txBody>
      </p:sp>
      <p:cxnSp>
        <p:nvCxnSpPr>
          <p:cNvPr id="38" name="Straight Connector 37">
            <a:extLst>
              <a:ext uri="{FF2B5EF4-FFF2-40B4-BE49-F238E27FC236}">
                <a16:creationId xmlns:a16="http://schemas.microsoft.com/office/drawing/2014/main" id="{926A697F-B956-9375-3D84-60B7096958F5}"/>
              </a:ext>
            </a:extLst>
          </p:cNvPr>
          <p:cNvCxnSpPr/>
          <p:nvPr/>
        </p:nvCxnSpPr>
        <p:spPr>
          <a:xfrm flipV="1">
            <a:off x="8023123" y="5338916"/>
            <a:ext cx="245806"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39" name="Straight Connector 38">
            <a:extLst>
              <a:ext uri="{FF2B5EF4-FFF2-40B4-BE49-F238E27FC236}">
                <a16:creationId xmlns:a16="http://schemas.microsoft.com/office/drawing/2014/main" id="{984326B2-5842-1C00-88E5-F48068A77AEE}"/>
              </a:ext>
            </a:extLst>
          </p:cNvPr>
          <p:cNvCxnSpPr/>
          <p:nvPr/>
        </p:nvCxnSpPr>
        <p:spPr>
          <a:xfrm flipH="1" flipV="1">
            <a:off x="8268929" y="5338916"/>
            <a:ext cx="311113"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40" name="Straight Connector 39">
            <a:extLst>
              <a:ext uri="{FF2B5EF4-FFF2-40B4-BE49-F238E27FC236}">
                <a16:creationId xmlns:a16="http://schemas.microsoft.com/office/drawing/2014/main" id="{BD6E4512-8771-52AA-01F2-D4B969DA2AEA}"/>
              </a:ext>
            </a:extLst>
          </p:cNvPr>
          <p:cNvCxnSpPr>
            <a:cxnSpLocks/>
          </p:cNvCxnSpPr>
          <p:nvPr/>
        </p:nvCxnSpPr>
        <p:spPr>
          <a:xfrm>
            <a:off x="10701469" y="4601497"/>
            <a:ext cx="375506" cy="1563329"/>
          </a:xfrm>
          <a:prstGeom prst="line">
            <a:avLst/>
          </a:prstGeom>
        </p:spPr>
        <p:style>
          <a:lnRef idx="3">
            <a:schemeClr val="accent2"/>
          </a:lnRef>
          <a:fillRef idx="0">
            <a:schemeClr val="accent2"/>
          </a:fillRef>
          <a:effectRef idx="2">
            <a:schemeClr val="accent2"/>
          </a:effectRef>
          <a:fontRef idx="minor">
            <a:schemeClr val="tx1"/>
          </a:fontRef>
        </p:style>
      </p:cxnSp>
      <p:cxnSp>
        <p:nvCxnSpPr>
          <p:cNvPr id="41" name="Straight Connector 40">
            <a:extLst>
              <a:ext uri="{FF2B5EF4-FFF2-40B4-BE49-F238E27FC236}">
                <a16:creationId xmlns:a16="http://schemas.microsoft.com/office/drawing/2014/main" id="{B69B3C70-9881-92A8-0778-19DD5F9A748C}"/>
              </a:ext>
            </a:extLst>
          </p:cNvPr>
          <p:cNvCxnSpPr/>
          <p:nvPr/>
        </p:nvCxnSpPr>
        <p:spPr>
          <a:xfrm flipV="1">
            <a:off x="10550013" y="4670323"/>
            <a:ext cx="151456" cy="1494503"/>
          </a:xfrm>
          <a:prstGeom prst="line">
            <a:avLst/>
          </a:prstGeom>
        </p:spPr>
        <p:style>
          <a:lnRef idx="3">
            <a:schemeClr val="accent2"/>
          </a:lnRef>
          <a:fillRef idx="0">
            <a:schemeClr val="accent2"/>
          </a:fillRef>
          <a:effectRef idx="2">
            <a:schemeClr val="accent2"/>
          </a:effectRef>
          <a:fontRef idx="minor">
            <a:schemeClr val="tx1"/>
          </a:fontRef>
        </p:style>
      </p:cxnSp>
      <p:cxnSp>
        <p:nvCxnSpPr>
          <p:cNvPr id="44" name="Straight Connector 43">
            <a:extLst>
              <a:ext uri="{FF2B5EF4-FFF2-40B4-BE49-F238E27FC236}">
                <a16:creationId xmlns:a16="http://schemas.microsoft.com/office/drawing/2014/main" id="{82FFF609-D088-E6C5-2AE6-87CFF9718D8A}"/>
              </a:ext>
            </a:extLst>
          </p:cNvPr>
          <p:cNvCxnSpPr/>
          <p:nvPr/>
        </p:nvCxnSpPr>
        <p:spPr>
          <a:xfrm flipH="1" flipV="1">
            <a:off x="10550013" y="3726426"/>
            <a:ext cx="151456" cy="875071"/>
          </a:xfrm>
          <a:prstGeom prst="line">
            <a:avLst/>
          </a:prstGeom>
        </p:spPr>
        <p:style>
          <a:lnRef idx="3">
            <a:schemeClr val="accent2"/>
          </a:lnRef>
          <a:fillRef idx="0">
            <a:schemeClr val="accent2"/>
          </a:fillRef>
          <a:effectRef idx="2">
            <a:schemeClr val="accent2"/>
          </a:effectRef>
          <a:fontRef idx="minor">
            <a:schemeClr val="tx1"/>
          </a:fontRef>
        </p:style>
      </p:cxnSp>
      <p:cxnSp>
        <p:nvCxnSpPr>
          <p:cNvPr id="46" name="Straight Connector 45">
            <a:extLst>
              <a:ext uri="{FF2B5EF4-FFF2-40B4-BE49-F238E27FC236}">
                <a16:creationId xmlns:a16="http://schemas.microsoft.com/office/drawing/2014/main" id="{32F5BC38-5D92-DF5C-4D59-A36265CD42F1}"/>
              </a:ext>
            </a:extLst>
          </p:cNvPr>
          <p:cNvCxnSpPr/>
          <p:nvPr/>
        </p:nvCxnSpPr>
        <p:spPr>
          <a:xfrm flipV="1">
            <a:off x="10087030" y="3726426"/>
            <a:ext cx="462983" cy="243840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2966681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FBE3EF-8D9F-3E99-68CB-73FD33FCB7F6}"/>
              </a:ext>
            </a:extLst>
          </p:cNvPr>
          <p:cNvPicPr>
            <a:picLocks noChangeAspect="1"/>
          </p:cNvPicPr>
          <p:nvPr/>
        </p:nvPicPr>
        <p:blipFill>
          <a:blip r:embed="rId2"/>
          <a:stretch>
            <a:fillRect/>
          </a:stretch>
        </p:blipFill>
        <p:spPr>
          <a:xfrm>
            <a:off x="401275" y="1501941"/>
            <a:ext cx="6528707" cy="5164833"/>
          </a:xfrm>
          <a:prstGeom prst="rect">
            <a:avLst/>
          </a:prstGeom>
        </p:spPr>
      </p:pic>
      <p:sp>
        <p:nvSpPr>
          <p:cNvPr id="7" name="Oval 6">
            <a:extLst>
              <a:ext uri="{FF2B5EF4-FFF2-40B4-BE49-F238E27FC236}">
                <a16:creationId xmlns:a16="http://schemas.microsoft.com/office/drawing/2014/main" id="{89CDB2F9-00C3-7384-AF56-F6D5633C3FAA}"/>
              </a:ext>
            </a:extLst>
          </p:cNvPr>
          <p:cNvSpPr/>
          <p:nvPr/>
        </p:nvSpPr>
        <p:spPr>
          <a:xfrm>
            <a:off x="1691146" y="5024284"/>
            <a:ext cx="657839" cy="5597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sp>
        <p:nvSpPr>
          <p:cNvPr id="9" name="Oval 8">
            <a:extLst>
              <a:ext uri="{FF2B5EF4-FFF2-40B4-BE49-F238E27FC236}">
                <a16:creationId xmlns:a16="http://schemas.microsoft.com/office/drawing/2014/main" id="{B3C717F9-CF65-8B16-9301-1253C2C1186D}"/>
              </a:ext>
            </a:extLst>
          </p:cNvPr>
          <p:cNvSpPr/>
          <p:nvPr/>
        </p:nvSpPr>
        <p:spPr>
          <a:xfrm>
            <a:off x="4103161" y="4477587"/>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10" name="Oval 9">
            <a:extLst>
              <a:ext uri="{FF2B5EF4-FFF2-40B4-BE49-F238E27FC236}">
                <a16:creationId xmlns:a16="http://schemas.microsoft.com/office/drawing/2014/main" id="{53B667A9-A141-C2AC-F36D-822DC2E7D3B9}"/>
              </a:ext>
            </a:extLst>
          </p:cNvPr>
          <p:cNvSpPr/>
          <p:nvPr/>
        </p:nvSpPr>
        <p:spPr>
          <a:xfrm>
            <a:off x="4186738" y="2737558"/>
            <a:ext cx="835742" cy="7388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a:t>
            </a:r>
          </a:p>
        </p:txBody>
      </p:sp>
      <p:sp>
        <p:nvSpPr>
          <p:cNvPr id="11" name="Oval 10">
            <a:extLst>
              <a:ext uri="{FF2B5EF4-FFF2-40B4-BE49-F238E27FC236}">
                <a16:creationId xmlns:a16="http://schemas.microsoft.com/office/drawing/2014/main" id="{D33C02C8-801B-9F0D-229B-D3270AC19B47}"/>
              </a:ext>
            </a:extLst>
          </p:cNvPr>
          <p:cNvSpPr/>
          <p:nvPr/>
        </p:nvSpPr>
        <p:spPr>
          <a:xfrm>
            <a:off x="1858294" y="4084358"/>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13" name="TextBox 12">
            <a:extLst>
              <a:ext uri="{FF2B5EF4-FFF2-40B4-BE49-F238E27FC236}">
                <a16:creationId xmlns:a16="http://schemas.microsoft.com/office/drawing/2014/main" id="{D0C2C467-3FA2-193F-F7D2-CB38DA5F465C}"/>
              </a:ext>
            </a:extLst>
          </p:cNvPr>
          <p:cNvSpPr txBox="1"/>
          <p:nvPr/>
        </p:nvSpPr>
        <p:spPr>
          <a:xfrm>
            <a:off x="4001727" y="132232"/>
            <a:ext cx="3519950" cy="523220"/>
          </a:xfrm>
          <a:prstGeom prst="rect">
            <a:avLst/>
          </a:prstGeom>
          <a:noFill/>
        </p:spPr>
        <p:txBody>
          <a:bodyPr wrap="square" rtlCol="0">
            <a:spAutoFit/>
          </a:bodyPr>
          <a:lstStyle/>
          <a:p>
            <a:r>
              <a:rPr lang="en-US" sz="2800" b="1" u="sng"/>
              <a:t>Hierarchical Clustering</a:t>
            </a:r>
          </a:p>
        </p:txBody>
      </p:sp>
      <p:sp>
        <p:nvSpPr>
          <p:cNvPr id="14" name="TextBox 13">
            <a:extLst>
              <a:ext uri="{FF2B5EF4-FFF2-40B4-BE49-F238E27FC236}">
                <a16:creationId xmlns:a16="http://schemas.microsoft.com/office/drawing/2014/main" id="{557987F0-A676-0691-C8DF-6485C929474B}"/>
              </a:ext>
            </a:extLst>
          </p:cNvPr>
          <p:cNvSpPr txBox="1"/>
          <p:nvPr/>
        </p:nvSpPr>
        <p:spPr>
          <a:xfrm>
            <a:off x="548805" y="843337"/>
            <a:ext cx="7474318" cy="584775"/>
          </a:xfrm>
          <a:prstGeom prst="rect">
            <a:avLst/>
          </a:prstGeom>
          <a:noFill/>
        </p:spPr>
        <p:txBody>
          <a:bodyPr wrap="square" rtlCol="0">
            <a:spAutoFit/>
          </a:bodyPr>
          <a:lstStyle/>
          <a:p>
            <a:r>
              <a:rPr lang="en-US" sz="1600"/>
              <a:t>Finding closest neighbors again.  This time it’s 6 with the 12 cluster.  So we move the 6 to be next to 12.  </a:t>
            </a:r>
          </a:p>
        </p:txBody>
      </p:sp>
      <p:cxnSp>
        <p:nvCxnSpPr>
          <p:cNvPr id="16" name="Straight Connector 15">
            <a:extLst>
              <a:ext uri="{FF2B5EF4-FFF2-40B4-BE49-F238E27FC236}">
                <a16:creationId xmlns:a16="http://schemas.microsoft.com/office/drawing/2014/main" id="{B88078D1-A82F-BA63-A47E-D450421D8F30}"/>
              </a:ext>
            </a:extLst>
          </p:cNvPr>
          <p:cNvCxnSpPr/>
          <p:nvPr/>
        </p:nvCxnSpPr>
        <p:spPr>
          <a:xfrm>
            <a:off x="1691146" y="5329083"/>
            <a:ext cx="580101"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3" name="Straight Connector 2">
            <a:extLst>
              <a:ext uri="{FF2B5EF4-FFF2-40B4-BE49-F238E27FC236}">
                <a16:creationId xmlns:a16="http://schemas.microsoft.com/office/drawing/2014/main" id="{8A34F1C1-CDF4-49FC-9236-D2B394F7AE46}"/>
              </a:ext>
            </a:extLst>
          </p:cNvPr>
          <p:cNvCxnSpPr/>
          <p:nvPr/>
        </p:nvCxnSpPr>
        <p:spPr>
          <a:xfrm>
            <a:off x="4827636" y="2536723"/>
            <a:ext cx="334297" cy="645463"/>
          </a:xfrm>
          <a:prstGeom prst="line">
            <a:avLst/>
          </a:prstGeom>
        </p:spPr>
        <p:style>
          <a:lnRef idx="3">
            <a:schemeClr val="accent2"/>
          </a:lnRef>
          <a:fillRef idx="0">
            <a:schemeClr val="accent2"/>
          </a:fillRef>
          <a:effectRef idx="2">
            <a:schemeClr val="accent2"/>
          </a:effectRef>
          <a:fontRef idx="minor">
            <a:schemeClr val="tx1"/>
          </a:fontRef>
        </p:style>
      </p:cxnSp>
      <p:cxnSp>
        <p:nvCxnSpPr>
          <p:cNvPr id="6" name="Straight Connector 5">
            <a:extLst>
              <a:ext uri="{FF2B5EF4-FFF2-40B4-BE49-F238E27FC236}">
                <a16:creationId xmlns:a16="http://schemas.microsoft.com/office/drawing/2014/main" id="{49A836D8-FCB8-F4EB-BE34-8552689E2338}"/>
              </a:ext>
            </a:extLst>
          </p:cNvPr>
          <p:cNvCxnSpPr/>
          <p:nvPr/>
        </p:nvCxnSpPr>
        <p:spPr>
          <a:xfrm flipV="1">
            <a:off x="4159043" y="2871019"/>
            <a:ext cx="835742" cy="471949"/>
          </a:xfrm>
          <a:prstGeom prst="line">
            <a:avLst/>
          </a:prstGeom>
        </p:spPr>
        <p:style>
          <a:lnRef idx="3">
            <a:schemeClr val="accent2"/>
          </a:lnRef>
          <a:fillRef idx="0">
            <a:schemeClr val="accent2"/>
          </a:fillRef>
          <a:effectRef idx="2">
            <a:schemeClr val="accent2"/>
          </a:effectRef>
          <a:fontRef idx="minor">
            <a:schemeClr val="tx1"/>
          </a:fontRef>
        </p:style>
      </p:cxnSp>
      <p:cxnSp>
        <p:nvCxnSpPr>
          <p:cNvPr id="4" name="Straight Connector 3">
            <a:extLst>
              <a:ext uri="{FF2B5EF4-FFF2-40B4-BE49-F238E27FC236}">
                <a16:creationId xmlns:a16="http://schemas.microsoft.com/office/drawing/2014/main" id="{FF8F3C77-B9D2-5E3E-4793-AF3EDA00665D}"/>
              </a:ext>
            </a:extLst>
          </p:cNvPr>
          <p:cNvCxnSpPr/>
          <p:nvPr/>
        </p:nvCxnSpPr>
        <p:spPr>
          <a:xfrm>
            <a:off x="2015610" y="4237703"/>
            <a:ext cx="0" cy="1091380"/>
          </a:xfrm>
          <a:prstGeom prst="line">
            <a:avLst/>
          </a:prstGeom>
        </p:spPr>
        <p:style>
          <a:lnRef idx="3">
            <a:schemeClr val="accent2"/>
          </a:lnRef>
          <a:fillRef idx="0">
            <a:schemeClr val="accent2"/>
          </a:fillRef>
          <a:effectRef idx="2">
            <a:schemeClr val="accent2"/>
          </a:effectRef>
          <a:fontRef idx="minor">
            <a:schemeClr val="tx1"/>
          </a:fontRef>
        </p:style>
      </p:cxnSp>
      <p:sp>
        <p:nvSpPr>
          <p:cNvPr id="22" name="Oval 21">
            <a:extLst>
              <a:ext uri="{FF2B5EF4-FFF2-40B4-BE49-F238E27FC236}">
                <a16:creationId xmlns:a16="http://schemas.microsoft.com/office/drawing/2014/main" id="{6F0A3B52-EBD2-CF1B-E8AC-EB97488C931E}"/>
              </a:ext>
            </a:extLst>
          </p:cNvPr>
          <p:cNvSpPr/>
          <p:nvPr/>
        </p:nvSpPr>
        <p:spPr>
          <a:xfrm>
            <a:off x="10394210" y="4288631"/>
            <a:ext cx="614518" cy="5943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a:t>
            </a:r>
          </a:p>
        </p:txBody>
      </p:sp>
      <p:sp>
        <p:nvSpPr>
          <p:cNvPr id="23" name="Oval 22">
            <a:extLst>
              <a:ext uri="{FF2B5EF4-FFF2-40B4-BE49-F238E27FC236}">
                <a16:creationId xmlns:a16="http://schemas.microsoft.com/office/drawing/2014/main" id="{692F689A-63A5-FEE5-6723-796C94E24E1A}"/>
              </a:ext>
            </a:extLst>
          </p:cNvPr>
          <p:cNvSpPr/>
          <p:nvPr/>
        </p:nvSpPr>
        <p:spPr>
          <a:xfrm>
            <a:off x="7874777" y="597454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a:t>
            </a:r>
          </a:p>
        </p:txBody>
      </p:sp>
      <p:sp>
        <p:nvSpPr>
          <p:cNvPr id="24" name="Oval 23">
            <a:extLst>
              <a:ext uri="{FF2B5EF4-FFF2-40B4-BE49-F238E27FC236}">
                <a16:creationId xmlns:a16="http://schemas.microsoft.com/office/drawing/2014/main" id="{90485E10-541B-4D9A-033D-04AF267D6ECC}"/>
              </a:ext>
            </a:extLst>
          </p:cNvPr>
          <p:cNvSpPr/>
          <p:nvPr/>
        </p:nvSpPr>
        <p:spPr>
          <a:xfrm>
            <a:off x="8377121" y="597454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25" name="Oval 24">
            <a:extLst>
              <a:ext uri="{FF2B5EF4-FFF2-40B4-BE49-F238E27FC236}">
                <a16:creationId xmlns:a16="http://schemas.microsoft.com/office/drawing/2014/main" id="{F9894F40-3C28-2891-CCFA-ADF1D7BC69BA}"/>
              </a:ext>
            </a:extLst>
          </p:cNvPr>
          <p:cNvSpPr/>
          <p:nvPr/>
        </p:nvSpPr>
        <p:spPr>
          <a:xfrm>
            <a:off x="10377004" y="597265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a:t>
            </a:r>
          </a:p>
        </p:txBody>
      </p:sp>
      <p:sp>
        <p:nvSpPr>
          <p:cNvPr id="26" name="Oval 25">
            <a:extLst>
              <a:ext uri="{FF2B5EF4-FFF2-40B4-BE49-F238E27FC236}">
                <a16:creationId xmlns:a16="http://schemas.microsoft.com/office/drawing/2014/main" id="{76969443-13FA-39F1-2725-E1A5B620D1A6}"/>
              </a:ext>
            </a:extLst>
          </p:cNvPr>
          <p:cNvSpPr/>
          <p:nvPr/>
        </p:nvSpPr>
        <p:spPr>
          <a:xfrm>
            <a:off x="9437167" y="5988352"/>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27" name="Oval 26">
            <a:extLst>
              <a:ext uri="{FF2B5EF4-FFF2-40B4-BE49-F238E27FC236}">
                <a16:creationId xmlns:a16="http://schemas.microsoft.com/office/drawing/2014/main" id="{48FED4A7-6A55-EA91-C628-5917602C663C}"/>
              </a:ext>
            </a:extLst>
          </p:cNvPr>
          <p:cNvSpPr/>
          <p:nvPr/>
        </p:nvSpPr>
        <p:spPr>
          <a:xfrm>
            <a:off x="9924798" y="5972659"/>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5</a:t>
            </a:r>
          </a:p>
        </p:txBody>
      </p:sp>
      <p:sp>
        <p:nvSpPr>
          <p:cNvPr id="28" name="Oval 27">
            <a:extLst>
              <a:ext uri="{FF2B5EF4-FFF2-40B4-BE49-F238E27FC236}">
                <a16:creationId xmlns:a16="http://schemas.microsoft.com/office/drawing/2014/main" id="{2479F3CA-8756-BEB5-B6F4-3B3F2ADBCB5D}"/>
              </a:ext>
            </a:extLst>
          </p:cNvPr>
          <p:cNvSpPr/>
          <p:nvPr/>
        </p:nvSpPr>
        <p:spPr>
          <a:xfrm>
            <a:off x="8912075" y="5978015"/>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29" name="Oval 28">
            <a:extLst>
              <a:ext uri="{FF2B5EF4-FFF2-40B4-BE49-F238E27FC236}">
                <a16:creationId xmlns:a16="http://schemas.microsoft.com/office/drawing/2014/main" id="{8D3FF7F3-8E6F-326B-CC00-CD913ADAA7CB}"/>
              </a:ext>
            </a:extLst>
          </p:cNvPr>
          <p:cNvSpPr/>
          <p:nvPr/>
        </p:nvSpPr>
        <p:spPr>
          <a:xfrm>
            <a:off x="10864642" y="5968688"/>
            <a:ext cx="324465" cy="2949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7</a:t>
            </a:r>
          </a:p>
        </p:txBody>
      </p:sp>
      <p:sp>
        <p:nvSpPr>
          <p:cNvPr id="30" name="Oval 29">
            <a:extLst>
              <a:ext uri="{FF2B5EF4-FFF2-40B4-BE49-F238E27FC236}">
                <a16:creationId xmlns:a16="http://schemas.microsoft.com/office/drawing/2014/main" id="{64C47DB7-D4A0-92C3-6297-40C855D5C116}"/>
              </a:ext>
            </a:extLst>
          </p:cNvPr>
          <p:cNvSpPr/>
          <p:nvPr/>
        </p:nvSpPr>
        <p:spPr>
          <a:xfrm>
            <a:off x="7923123" y="5023177"/>
            <a:ext cx="656919" cy="5794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12</a:t>
            </a:r>
          </a:p>
        </p:txBody>
      </p:sp>
      <p:sp>
        <p:nvSpPr>
          <p:cNvPr id="31" name="Oval 30">
            <a:extLst>
              <a:ext uri="{FF2B5EF4-FFF2-40B4-BE49-F238E27FC236}">
                <a16:creationId xmlns:a16="http://schemas.microsoft.com/office/drawing/2014/main" id="{BCF16E3B-3139-BCEA-B744-DEB023FE380D}"/>
              </a:ext>
            </a:extLst>
          </p:cNvPr>
          <p:cNvSpPr/>
          <p:nvPr/>
        </p:nvSpPr>
        <p:spPr>
          <a:xfrm>
            <a:off x="10087030" y="3327496"/>
            <a:ext cx="835742" cy="7388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375</a:t>
            </a:r>
          </a:p>
        </p:txBody>
      </p:sp>
      <p:cxnSp>
        <p:nvCxnSpPr>
          <p:cNvPr id="32" name="Straight Connector 31">
            <a:extLst>
              <a:ext uri="{FF2B5EF4-FFF2-40B4-BE49-F238E27FC236}">
                <a16:creationId xmlns:a16="http://schemas.microsoft.com/office/drawing/2014/main" id="{34F1BEF2-787D-D8EF-E92E-5CF76920F006}"/>
              </a:ext>
            </a:extLst>
          </p:cNvPr>
          <p:cNvCxnSpPr/>
          <p:nvPr/>
        </p:nvCxnSpPr>
        <p:spPr>
          <a:xfrm flipV="1">
            <a:off x="8023123" y="5338916"/>
            <a:ext cx="245806"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33" name="Straight Connector 32">
            <a:extLst>
              <a:ext uri="{FF2B5EF4-FFF2-40B4-BE49-F238E27FC236}">
                <a16:creationId xmlns:a16="http://schemas.microsoft.com/office/drawing/2014/main" id="{A81580E5-41CD-D72F-F81D-76C6C6BFE45B}"/>
              </a:ext>
            </a:extLst>
          </p:cNvPr>
          <p:cNvCxnSpPr/>
          <p:nvPr/>
        </p:nvCxnSpPr>
        <p:spPr>
          <a:xfrm flipH="1" flipV="1">
            <a:off x="8268929" y="5338916"/>
            <a:ext cx="311113" cy="757084"/>
          </a:xfrm>
          <a:prstGeom prst="line">
            <a:avLst/>
          </a:prstGeom>
        </p:spPr>
        <p:style>
          <a:lnRef idx="3">
            <a:schemeClr val="accent2"/>
          </a:lnRef>
          <a:fillRef idx="0">
            <a:schemeClr val="accent2"/>
          </a:fillRef>
          <a:effectRef idx="2">
            <a:schemeClr val="accent2"/>
          </a:effectRef>
          <a:fontRef idx="minor">
            <a:schemeClr val="tx1"/>
          </a:fontRef>
        </p:style>
      </p:cxnSp>
      <p:cxnSp>
        <p:nvCxnSpPr>
          <p:cNvPr id="34" name="Straight Connector 33">
            <a:extLst>
              <a:ext uri="{FF2B5EF4-FFF2-40B4-BE49-F238E27FC236}">
                <a16:creationId xmlns:a16="http://schemas.microsoft.com/office/drawing/2014/main" id="{604F32A2-E21F-09D5-36E0-A7A8E5F0D8AB}"/>
              </a:ext>
            </a:extLst>
          </p:cNvPr>
          <p:cNvCxnSpPr>
            <a:cxnSpLocks/>
            <a:endCxn id="29" idx="0"/>
          </p:cNvCxnSpPr>
          <p:nvPr/>
        </p:nvCxnSpPr>
        <p:spPr>
          <a:xfrm>
            <a:off x="10701469" y="4601497"/>
            <a:ext cx="325406" cy="1367191"/>
          </a:xfrm>
          <a:prstGeom prst="line">
            <a:avLst/>
          </a:prstGeom>
        </p:spPr>
        <p:style>
          <a:lnRef idx="3">
            <a:schemeClr val="accent2"/>
          </a:lnRef>
          <a:fillRef idx="0">
            <a:schemeClr val="accent2"/>
          </a:fillRef>
          <a:effectRef idx="2">
            <a:schemeClr val="accent2"/>
          </a:effectRef>
          <a:fontRef idx="minor">
            <a:schemeClr val="tx1"/>
          </a:fontRef>
        </p:style>
      </p:cxnSp>
      <p:cxnSp>
        <p:nvCxnSpPr>
          <p:cNvPr id="35" name="Straight Connector 34">
            <a:extLst>
              <a:ext uri="{FF2B5EF4-FFF2-40B4-BE49-F238E27FC236}">
                <a16:creationId xmlns:a16="http://schemas.microsoft.com/office/drawing/2014/main" id="{913F3443-C872-8A2F-9C2A-51878E65FB82}"/>
              </a:ext>
            </a:extLst>
          </p:cNvPr>
          <p:cNvCxnSpPr>
            <a:cxnSpLocks/>
          </p:cNvCxnSpPr>
          <p:nvPr/>
        </p:nvCxnSpPr>
        <p:spPr>
          <a:xfrm flipV="1">
            <a:off x="10550013" y="4670323"/>
            <a:ext cx="151456" cy="1494503"/>
          </a:xfrm>
          <a:prstGeom prst="line">
            <a:avLst/>
          </a:prstGeom>
        </p:spPr>
        <p:style>
          <a:lnRef idx="3">
            <a:schemeClr val="accent2"/>
          </a:lnRef>
          <a:fillRef idx="0">
            <a:schemeClr val="accent2"/>
          </a:fillRef>
          <a:effectRef idx="2">
            <a:schemeClr val="accent2"/>
          </a:effectRef>
          <a:fontRef idx="minor">
            <a:schemeClr val="tx1"/>
          </a:fontRef>
        </p:style>
      </p:cxnSp>
      <p:cxnSp>
        <p:nvCxnSpPr>
          <p:cNvPr id="39" name="Straight Connector 38">
            <a:extLst>
              <a:ext uri="{FF2B5EF4-FFF2-40B4-BE49-F238E27FC236}">
                <a16:creationId xmlns:a16="http://schemas.microsoft.com/office/drawing/2014/main" id="{8A555CF5-E853-F6DB-F6D6-2303322CBAC9}"/>
              </a:ext>
            </a:extLst>
          </p:cNvPr>
          <p:cNvCxnSpPr/>
          <p:nvPr/>
        </p:nvCxnSpPr>
        <p:spPr>
          <a:xfrm flipH="1" flipV="1">
            <a:off x="10525365" y="3657600"/>
            <a:ext cx="151456" cy="875071"/>
          </a:xfrm>
          <a:prstGeom prst="line">
            <a:avLst/>
          </a:prstGeom>
        </p:spPr>
        <p:style>
          <a:lnRef idx="3">
            <a:schemeClr val="accent2"/>
          </a:lnRef>
          <a:fillRef idx="0">
            <a:schemeClr val="accent2"/>
          </a:fillRef>
          <a:effectRef idx="2">
            <a:schemeClr val="accent2"/>
          </a:effectRef>
          <a:fontRef idx="minor">
            <a:schemeClr val="tx1"/>
          </a:fontRef>
        </p:style>
      </p:cxnSp>
      <p:cxnSp>
        <p:nvCxnSpPr>
          <p:cNvPr id="40" name="Straight Connector 39">
            <a:extLst>
              <a:ext uri="{FF2B5EF4-FFF2-40B4-BE49-F238E27FC236}">
                <a16:creationId xmlns:a16="http://schemas.microsoft.com/office/drawing/2014/main" id="{10556DD3-A1C7-05AF-9B6F-06A2E6723567}"/>
              </a:ext>
            </a:extLst>
          </p:cNvPr>
          <p:cNvCxnSpPr/>
          <p:nvPr/>
        </p:nvCxnSpPr>
        <p:spPr>
          <a:xfrm flipV="1">
            <a:off x="10062382" y="3657600"/>
            <a:ext cx="462983" cy="243840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0122424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4859</TotalTime>
  <Words>1663</Words>
  <Application>Microsoft Office PowerPoint</Application>
  <PresentationFormat>Widescreen</PresentationFormat>
  <Paragraphs>244</Paragraphs>
  <Slides>22</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7" baseType="lpstr">
      <vt:lpstr>Arial</vt:lpstr>
      <vt:lpstr>Calibri</vt:lpstr>
      <vt:lpstr>Calibri Light</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Perceptron</dc:title>
  <dc:creator>Kennard, Shauna</dc:creator>
  <cp:lastModifiedBy>Andrew Douglas</cp:lastModifiedBy>
  <cp:revision>70</cp:revision>
  <dcterms:created xsi:type="dcterms:W3CDTF">2022-05-14T13:47:15Z</dcterms:created>
  <dcterms:modified xsi:type="dcterms:W3CDTF">2023-07-08T14:46:10Z</dcterms:modified>
</cp:coreProperties>
</file>